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67" r:id="rId2"/>
    <p:sldId id="268" r:id="rId3"/>
    <p:sldId id="269" r:id="rId4"/>
    <p:sldId id="371" r:id="rId5"/>
    <p:sldId id="375" r:id="rId6"/>
    <p:sldId id="383" r:id="rId7"/>
    <p:sldId id="384" r:id="rId8"/>
    <p:sldId id="385" r:id="rId9"/>
    <p:sldId id="392" r:id="rId10"/>
    <p:sldId id="393" r:id="rId11"/>
    <p:sldId id="373" r:id="rId12"/>
    <p:sldId id="391" r:id="rId13"/>
    <p:sldId id="394" r:id="rId14"/>
    <p:sldId id="412" r:id="rId15"/>
    <p:sldId id="408" r:id="rId16"/>
    <p:sldId id="377" r:id="rId17"/>
    <p:sldId id="402" r:id="rId18"/>
    <p:sldId id="407" r:id="rId19"/>
    <p:sldId id="403" r:id="rId20"/>
    <p:sldId id="404" r:id="rId21"/>
    <p:sldId id="406" r:id="rId22"/>
    <p:sldId id="405" r:id="rId23"/>
    <p:sldId id="374" r:id="rId24"/>
    <p:sldId id="396" r:id="rId25"/>
    <p:sldId id="395" r:id="rId26"/>
    <p:sldId id="388" r:id="rId27"/>
    <p:sldId id="387" r:id="rId28"/>
    <p:sldId id="334" r:id="rId2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8"/>
            <p14:sldId id="269"/>
            <p14:sldId id="371"/>
            <p14:sldId id="375"/>
            <p14:sldId id="383"/>
            <p14:sldId id="384"/>
            <p14:sldId id="385"/>
            <p14:sldId id="392"/>
            <p14:sldId id="393"/>
            <p14:sldId id="373"/>
            <p14:sldId id="391"/>
            <p14:sldId id="394"/>
            <p14:sldId id="412"/>
            <p14:sldId id="408"/>
            <p14:sldId id="377"/>
            <p14:sldId id="402"/>
            <p14:sldId id="407"/>
            <p14:sldId id="403"/>
            <p14:sldId id="404"/>
            <p14:sldId id="406"/>
            <p14:sldId id="405"/>
            <p14:sldId id="374"/>
            <p14:sldId id="396"/>
            <p14:sldId id="395"/>
            <p14:sldId id="388"/>
            <p14:sldId id="387"/>
            <p14:sldId id="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кономика" initials="Э" lastIdx="2" clrIdx="0">
    <p:extLst>
      <p:ext uri="{19B8F6BF-5375-455C-9EA6-DF929625EA0E}">
        <p15:presenceInfo xmlns:p15="http://schemas.microsoft.com/office/powerpoint/2012/main" userId="Экономик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1D1"/>
    <a:srgbClr val="4756A0"/>
    <a:srgbClr val="B1C1E4"/>
    <a:srgbClr val="B9B9B9"/>
    <a:srgbClr val="F1F1F1"/>
    <a:srgbClr val="A6A6A6"/>
    <a:srgbClr val="595959"/>
    <a:srgbClr val="FBFBFB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9" autoAdjust="0"/>
    <p:restoredTop sz="94719"/>
  </p:normalViewPr>
  <p:slideViewPr>
    <p:cSldViewPr snapToGrid="0">
      <p:cViewPr>
        <p:scale>
          <a:sx n="110" d="100"/>
          <a:sy n="110" d="100"/>
        </p:scale>
        <p:origin x="492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850039391194496"/>
          <c:y val="4.7614001071218624E-2"/>
          <c:w val="0.26130368841143758"/>
          <c:h val="0.90505410698901723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-1105962576"/>
        <c:axId val="-1105960944"/>
      </c:barChart>
      <c:catAx>
        <c:axId val="-110596257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-1105960944"/>
        <c:crosses val="autoZero"/>
        <c:auto val="1"/>
        <c:lblAlgn val="ctr"/>
        <c:lblOffset val="100"/>
        <c:noMultiLvlLbl val="0"/>
      </c:catAx>
      <c:valAx>
        <c:axId val="-110596094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1059625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"/>
          <c:y val="9.0156754660335875E-2"/>
          <c:w val="0.5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D2E-2D4B-B55A-631E22352E35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D2E-2D4B-B55A-631E22352E35}"/>
              </c:ext>
            </c:extLst>
          </c:dPt>
          <c:dPt>
            <c:idx val="2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D2E-2D4B-B55A-631E22352E35}"/>
              </c:ext>
            </c:extLst>
          </c:dPt>
          <c:dPt>
            <c:idx val="3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D2E-2D4B-B55A-631E22352E35}"/>
              </c:ext>
            </c:extLst>
          </c:dPt>
          <c:cat>
            <c:strRef>
              <c:f>Лист1!$A$2:$A$5</c:f>
              <c:strCache>
                <c:ptCount val="4"/>
                <c:pt idx="0">
                  <c:v>сельское, лесное хозяйство, охота </c:v>
                </c:pt>
                <c:pt idx="1">
                  <c:v>ос. управление. соцобеспечение, безопасность</c:v>
                </c:pt>
                <c:pt idx="2">
                  <c:v>обеспечение электрической энергией, газом и паром</c:v>
                </c:pt>
                <c:pt idx="3">
                  <c:v>обрабатывающее производство</c:v>
                </c:pt>
              </c:strCache>
            </c:strRef>
          </c:cat>
          <c:val>
            <c:numRef>
              <c:f>Лист1!$B$2:$B$5</c:f>
              <c:numCache>
                <c:formatCode>#,##0\ [$₽-419]</c:formatCode>
                <c:ptCount val="4"/>
                <c:pt idx="0">
                  <c:v>35900</c:v>
                </c:pt>
                <c:pt idx="1">
                  <c:v>47194</c:v>
                </c:pt>
                <c:pt idx="2">
                  <c:v>48586</c:v>
                </c:pt>
                <c:pt idx="3">
                  <c:v>49590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D2E-2D4B-B55A-631E22352E35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</c:dLbls>
        <c:gapWidth val="113"/>
        <c:overlap val="-18"/>
        <c:axId val="-1105974000"/>
        <c:axId val="-1105973456"/>
      </c:barChart>
      <c:catAx>
        <c:axId val="-1105974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105973456"/>
        <c:crosses val="autoZero"/>
        <c:auto val="1"/>
        <c:lblAlgn val="ctr"/>
        <c:lblOffset val="100"/>
        <c:noMultiLvlLbl val="0"/>
      </c:catAx>
      <c:valAx>
        <c:axId val="-1105973456"/>
        <c:scaling>
          <c:orientation val="minMax"/>
        </c:scaling>
        <c:delete val="1"/>
        <c:axPos val="b"/>
        <c:numFmt formatCode="#,##0\ [$₽-419]" sourceLinked="1"/>
        <c:majorTickMark val="none"/>
        <c:minorTickMark val="none"/>
        <c:tickLblPos val="nextTo"/>
        <c:crossAx val="-1105974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B0B-BB48-8F4E-2B18E56A5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980005168"/>
        <c:axId val="-980017136"/>
      </c:barChart>
      <c:catAx>
        <c:axId val="-980005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980017136"/>
        <c:crosses val="autoZero"/>
        <c:auto val="1"/>
        <c:lblAlgn val="ctr"/>
        <c:lblOffset val="100"/>
        <c:noMultiLvlLbl val="0"/>
      </c:catAx>
      <c:valAx>
        <c:axId val="-98001713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98000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6B4-714B-88A1-E827ED00E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980014960"/>
        <c:axId val="-980008976"/>
      </c:barChart>
      <c:catAx>
        <c:axId val="-980014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980008976"/>
        <c:crosses val="autoZero"/>
        <c:auto val="1"/>
        <c:lblAlgn val="ctr"/>
        <c:lblOffset val="100"/>
        <c:noMultiLvlLbl val="0"/>
      </c:catAx>
      <c:valAx>
        <c:axId val="-98000897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980014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05D-724B-B20F-F0C2DB9EB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980012240"/>
        <c:axId val="-980011696"/>
      </c:barChart>
      <c:catAx>
        <c:axId val="-980012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980011696"/>
        <c:crosses val="autoZero"/>
        <c:auto val="1"/>
        <c:lblAlgn val="ctr"/>
        <c:lblOffset val="100"/>
        <c:noMultiLvlLbl val="0"/>
      </c:catAx>
      <c:valAx>
        <c:axId val="-98001169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980012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A7E-5846-BE71-A5093F4F9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1059982800"/>
        <c:axId val="-1059987152"/>
      </c:barChart>
      <c:catAx>
        <c:axId val="-1059982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059987152"/>
        <c:crosses val="autoZero"/>
        <c:auto val="1"/>
        <c:lblAlgn val="ctr"/>
        <c:lblOffset val="100"/>
        <c:noMultiLvlLbl val="0"/>
      </c:catAx>
      <c:valAx>
        <c:axId val="-10599871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105998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212-634C-A62A-12AA393198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1059983888"/>
        <c:axId val="-1059983344"/>
      </c:barChart>
      <c:catAx>
        <c:axId val="-105998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059983344"/>
        <c:crosses val="autoZero"/>
        <c:auto val="1"/>
        <c:lblAlgn val="ctr"/>
        <c:lblOffset val="100"/>
        <c:noMultiLvlLbl val="0"/>
      </c:catAx>
      <c:valAx>
        <c:axId val="-105998334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105998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DE7-8647-B230-7DCE5B9EB0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1059991504"/>
        <c:axId val="-1059990960"/>
      </c:barChart>
      <c:catAx>
        <c:axId val="-1059991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059990960"/>
        <c:crosses val="autoZero"/>
        <c:auto val="1"/>
        <c:lblAlgn val="ctr"/>
        <c:lblOffset val="100"/>
        <c:noMultiLvlLbl val="0"/>
      </c:catAx>
      <c:valAx>
        <c:axId val="-105999096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105999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t>17.10.2024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B3D705B-9ADB-9A05-9905-BB30C3ADA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81093B7A-B1E7-CA62-6D05-363994A10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C9B49D30-C630-94DC-8109-EE9CAFA25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83E5A0A-E621-49DB-94A4-9AE29842E8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916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71FBC2B-3D3B-A620-2B50-897CB7596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BC66017F-911B-DACE-F3DA-90E1F118D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5B64317A-118B-3084-C73D-A03300587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0535602-0E5A-E078-5840-1ABA12256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6686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4623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E5991B9-6FAC-DECA-05DE-82A1DD46F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B973ABF1-4A70-539E-2CD9-D1F1E5D7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2F273FE0-17F5-ED0D-FED7-1FB3347D1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C3F4B7D-1084-D9EE-59E5-F2ED9309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27169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3B485B8-0E92-EBB9-348E-E68CF0C1D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96203F88-88D0-2BA9-E215-4BF235CAE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F6FAD497-1107-FDDA-23E3-90B21C0C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CB7DD20-1D7E-CAA2-CD7E-B1FEAC66B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78933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F9E5B55-D29D-80FE-F0DE-7D3594B46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00FB5411-F93B-2173-942B-083CE1A1C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D627847D-F29A-E4E8-FBFD-69FB8A0EA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CD6BE24-4CFA-E703-FC78-9B770F780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6518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92970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91841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593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70714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757DA93-4D9C-77CF-5054-BF0A682E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8494490F-0AFD-4883-F4B8-600A1C528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6635C33F-0DE6-2577-5E76-38F880651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B64622D-47AF-7FD3-B699-47733745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5631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4384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6FF79C1-152E-6DD3-914F-0975F6064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3440153-E37B-8928-C321-4FF7191F9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6B100BCA-CCC8-C840-A107-7B63A6D37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CBA88BC-B174-F26A-60B2-81DA885D4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91266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17.10.2024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17.10.2024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17.10.2024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17.10.2024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17.10.2024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17.10.2024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17.10.2024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17.10.2024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17.10.2024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17.10.2024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17.10.2024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17.10.2024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3" Type="http://schemas.openxmlformats.org/officeDocument/2006/relationships/image" Target="../media/image36.png"/><Relationship Id="rId12" Type="http://schemas.openxmlformats.org/officeDocument/2006/relationships/image" Target="../media/image91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93.sv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7.png"/><Relationship Id="rId15" Type="http://schemas.openxmlformats.org/officeDocument/2006/relationships/image" Target="../media/image38.png"/><Relationship Id="rId10" Type="http://schemas.openxmlformats.org/officeDocument/2006/relationships/image" Target="../media/image89.svg"/><Relationship Id="rId1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12" Type="http://schemas.openxmlformats.org/officeDocument/2006/relationships/image" Target="../media/image11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svg"/><Relationship Id="rId11" Type="http://schemas.openxmlformats.org/officeDocument/2006/relationships/image" Target="../media/image43.png"/><Relationship Id="rId5" Type="http://schemas.openxmlformats.org/officeDocument/2006/relationships/image" Target="../media/image41.png"/><Relationship Id="rId10" Type="http://schemas.openxmlformats.org/officeDocument/2006/relationships/image" Target="../media/image39.svg"/><Relationship Id="rId4" Type="http://schemas.openxmlformats.org/officeDocument/2006/relationships/image" Target="../media/image114.svg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12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7.xml"/><Relationship Id="rId18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28.xml"/><Relationship Id="rId7" Type="http://schemas.openxmlformats.org/officeDocument/2006/relationships/slide" Target="slide8.xml"/><Relationship Id="rId12" Type="http://schemas.openxmlformats.org/officeDocument/2006/relationships/slide" Target="slide15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slide" Target="slide16.xml"/><Relationship Id="rId20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4.xml"/><Relationship Id="rId24" Type="http://schemas.openxmlformats.org/officeDocument/2006/relationships/image" Target="../media/image3.png"/><Relationship Id="rId5" Type="http://schemas.openxmlformats.org/officeDocument/2006/relationships/slide" Target="slide6.xml"/><Relationship Id="rId15" Type="http://schemas.openxmlformats.org/officeDocument/2006/relationships/slide" Target="slide21.xml"/><Relationship Id="rId23" Type="http://schemas.openxmlformats.org/officeDocument/2006/relationships/slide" Target="slide19.xml"/><Relationship Id="rId10" Type="http://schemas.openxmlformats.org/officeDocument/2006/relationships/slide" Target="slide11.xml"/><Relationship Id="rId19" Type="http://schemas.openxmlformats.org/officeDocument/2006/relationships/slide" Target="slide26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20.xml"/><Relationship Id="rId22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svg"/><Relationship Id="rId5" Type="http://schemas.openxmlformats.org/officeDocument/2006/relationships/image" Target="../media/image40.png"/><Relationship Id="rId10" Type="http://schemas.openxmlformats.org/officeDocument/2006/relationships/image" Target="../media/image131.svg"/><Relationship Id="rId4" Type="http://schemas.openxmlformats.org/officeDocument/2006/relationships/image" Target="../media/image127.svg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svg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42.png"/><Relationship Id="rId10" Type="http://schemas.openxmlformats.org/officeDocument/2006/relationships/image" Target="../media/image137.svg"/><Relationship Id="rId4" Type="http://schemas.openxmlformats.org/officeDocument/2006/relationships/image" Target="../media/image133.svg"/><Relationship Id="rId9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sv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svg"/><Relationship Id="rId5" Type="http://schemas.openxmlformats.org/officeDocument/2006/relationships/image" Target="../media/image57.png"/><Relationship Id="rId10" Type="http://schemas.openxmlformats.org/officeDocument/2006/relationships/image" Target="../media/image5.svg"/><Relationship Id="rId4" Type="http://schemas.openxmlformats.org/officeDocument/2006/relationships/image" Target="../media/image139.svg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sv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svg"/><Relationship Id="rId5" Type="http://schemas.openxmlformats.org/officeDocument/2006/relationships/image" Target="../media/image60.png"/><Relationship Id="rId4" Type="http://schemas.openxmlformats.org/officeDocument/2006/relationships/image" Target="../media/image11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sv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12" Type="http://schemas.openxmlformats.org/officeDocument/2006/relationships/image" Target="../media/image188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svg"/><Relationship Id="rId11" Type="http://schemas.openxmlformats.org/officeDocument/2006/relationships/image" Target="../media/image67.png"/><Relationship Id="rId5" Type="http://schemas.openxmlformats.org/officeDocument/2006/relationships/image" Target="../media/image64.png"/><Relationship Id="rId10" Type="http://schemas.openxmlformats.org/officeDocument/2006/relationships/image" Target="../media/image186.svg"/><Relationship Id="rId4" Type="http://schemas.openxmlformats.org/officeDocument/2006/relationships/image" Target="../media/image180.svg"/><Relationship Id="rId9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svg"/><Relationship Id="rId13" Type="http://schemas.openxmlformats.org/officeDocument/2006/relationships/image" Target="../media/image23.png"/><Relationship Id="rId18" Type="http://schemas.openxmlformats.org/officeDocument/2006/relationships/image" Target="../media/image196.svg"/><Relationship Id="rId3" Type="http://schemas.openxmlformats.org/officeDocument/2006/relationships/image" Target="../media/image68.png"/><Relationship Id="rId21" Type="http://schemas.openxmlformats.org/officeDocument/2006/relationships/image" Target="../media/image72.png"/><Relationship Id="rId7" Type="http://schemas.openxmlformats.org/officeDocument/2006/relationships/image" Target="../media/image24.png"/><Relationship Id="rId12" Type="http://schemas.openxmlformats.org/officeDocument/2006/relationships/image" Target="../media/image194.sv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16.svg"/><Relationship Id="rId20" Type="http://schemas.openxmlformats.org/officeDocument/2006/relationships/image" Target="../media/image19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svg"/><Relationship Id="rId11" Type="http://schemas.openxmlformats.org/officeDocument/2006/relationships/image" Target="../media/image70.png"/><Relationship Id="rId5" Type="http://schemas.openxmlformats.org/officeDocument/2006/relationships/image" Target="../media/image69.png"/><Relationship Id="rId15" Type="http://schemas.openxmlformats.org/officeDocument/2006/relationships/image" Target="../media/image41.png"/><Relationship Id="rId10" Type="http://schemas.openxmlformats.org/officeDocument/2006/relationships/image" Target="../media/image26.svg"/><Relationship Id="rId19" Type="http://schemas.openxmlformats.org/officeDocument/2006/relationships/image" Target="../media/image53.png"/><Relationship Id="rId4" Type="http://schemas.openxmlformats.org/officeDocument/2006/relationships/image" Target="../media/image190.svg"/><Relationship Id="rId9" Type="http://schemas.openxmlformats.org/officeDocument/2006/relationships/image" Target="../media/image42.png"/><Relationship Id="rId14" Type="http://schemas.openxmlformats.org/officeDocument/2006/relationships/image" Target="../media/image57.svg"/><Relationship Id="rId22" Type="http://schemas.openxmlformats.org/officeDocument/2006/relationships/image" Target="../media/image19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1.sv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21.png"/><Relationship Id="rId18" Type="http://schemas.openxmlformats.org/officeDocument/2006/relationships/image" Target="../media/image57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51.sv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5.svg"/><Relationship Id="rId20" Type="http://schemas.openxmlformats.org/officeDocument/2006/relationships/image" Target="../media/image5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openxmlformats.org/officeDocument/2006/relationships/image" Target="../media/image49.svg"/><Relationship Id="rId19" Type="http://schemas.openxmlformats.org/officeDocument/2006/relationships/image" Target="../media/image24.png"/><Relationship Id="rId4" Type="http://schemas.openxmlformats.org/officeDocument/2006/relationships/image" Target="../media/image43.svg"/><Relationship Id="rId9" Type="http://schemas.openxmlformats.org/officeDocument/2006/relationships/image" Target="../media/image19.png"/><Relationship Id="rId14" Type="http://schemas.openxmlformats.org/officeDocument/2006/relationships/image" Target="../media/image5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svg"/><Relationship Id="rId5" Type="http://schemas.openxmlformats.org/officeDocument/2006/relationships/image" Target="../media/image26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7.svg"/><Relationship Id="rId3" Type="http://schemas.openxmlformats.org/officeDocument/2006/relationships/image" Target="../media/image69.svg"/><Relationship Id="rId7" Type="http://schemas.openxmlformats.org/officeDocument/2006/relationships/image" Target="../media/image73.svg"/><Relationship Id="rId12" Type="http://schemas.openxmlformats.org/officeDocument/2006/relationships/image" Target="../media/image33.png"/><Relationship Id="rId17" Type="http://schemas.openxmlformats.org/officeDocument/2006/relationships/image" Target="../media/image81.svg"/><Relationship Id="rId2" Type="http://schemas.openxmlformats.org/officeDocument/2006/relationships/image" Target="../media/image29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75.svg"/><Relationship Id="rId5" Type="http://schemas.openxmlformats.org/officeDocument/2006/relationships/image" Target="../media/image71.svg"/><Relationship Id="rId15" Type="http://schemas.openxmlformats.org/officeDocument/2006/relationships/image" Target="../media/image79.svg"/><Relationship Id="rId10" Type="http://schemas.openxmlformats.org/officeDocument/2006/relationships/image" Target="../media/image32.png"/><Relationship Id="rId4" Type="http://schemas.openxmlformats.org/officeDocument/2006/relationships/image" Target="../media/image30.png"/><Relationship Id="rId9" Type="http://schemas.openxmlformats.org/officeDocument/2006/relationships/image" Target="../media/image22.sv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Дагестан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=""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647758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11369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=""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 (УПРАВЛЕНИЕ ЭКОНОМИКИ)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331722E-E874-1A99-07C5-CE6DC9B6B33C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x-none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РАКЕ </a:t>
            </a:r>
            <a:r>
              <a:rPr lang="x-non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СЛЕДУЕТ КРУПНО РАЗМЕСТИТЬ ГЕРБ ВАШЕГО МУНИЦИПАЛИТЕТА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789" y="1365195"/>
            <a:ext cx="2229114" cy="280845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20" name="Рисунок 19" descr="C:\Users\Экономика\AppData\Local\Microsoft\Windows\INetCache\Content.Word\1434ab9dde7491e347afd57be3ed33f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74" y="1265659"/>
            <a:ext cx="6888719" cy="2907989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chemeClr val="accent1"/>
            </a:outerShdw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584" b="-264"/>
          <a:stretch/>
        </p:blipFill>
        <p:spPr>
          <a:xfrm>
            <a:off x="9087982" y="216916"/>
            <a:ext cx="550181" cy="66901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A12F499E-F54D-B300-3108-B922DB39BF1B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727DE7D-0010-3BC8-3EAE-B3A5A3C87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>
            <a:extLst>
              <a:ext uri="{FF2B5EF4-FFF2-40B4-BE49-F238E27FC236}">
                <a16:creationId xmlns="" xmlns:a16="http://schemas.microsoft.com/office/drawing/2014/main" id="{9FA1CCCC-27F8-04AE-2D67-9FEF7E4963DB}"/>
              </a:ext>
            </a:extLst>
          </p:cNvPr>
          <p:cNvSpPr/>
          <p:nvPr/>
        </p:nvSpPr>
        <p:spPr>
          <a:xfrm>
            <a:off x="5305521" y="1429319"/>
            <a:ext cx="4497842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="" xmlns:a16="http://schemas.microsoft.com/office/drawing/2014/main" id="{37F814F7-C72C-DEBF-A8E0-D0157782DA7F}"/>
              </a:ext>
            </a:extLst>
          </p:cNvPr>
          <p:cNvSpPr/>
          <p:nvPr/>
        </p:nvSpPr>
        <p:spPr>
          <a:xfrm>
            <a:off x="5305521" y="2692175"/>
            <a:ext cx="4497842" cy="1080000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="" xmlns:a16="http://schemas.microsoft.com/office/drawing/2014/main" id="{82B9E135-49A8-AFAE-B5ED-1983DB685625}"/>
              </a:ext>
            </a:extLst>
          </p:cNvPr>
          <p:cNvSpPr/>
          <p:nvPr/>
        </p:nvSpPr>
        <p:spPr>
          <a:xfrm>
            <a:off x="5305521" y="3955031"/>
            <a:ext cx="4497842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D7A8C65-2FFC-FA19-1043-FD5C616916B7}"/>
              </a:ext>
            </a:extLst>
          </p:cNvPr>
          <p:cNvSpPr txBox="1"/>
          <p:nvPr/>
        </p:nvSpPr>
        <p:spPr>
          <a:xfrm>
            <a:off x="627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0E7AEE1B-6493-2AAC-9706-2C996F25F138}"/>
              </a:ext>
            </a:extLst>
          </p:cNvPr>
          <p:cNvSpPr/>
          <p:nvPr/>
        </p:nvSpPr>
        <p:spPr>
          <a:xfrm>
            <a:off x="627018" y="163628"/>
            <a:ext cx="210843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96D46BCC-52CE-113E-98A7-2CFA709E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="" xmlns:a16="http://schemas.microsoft.com/office/drawing/2014/main" id="{75F4BDB2-1DD7-9775-89B1-819D0A2A7FFF}"/>
              </a:ext>
            </a:extLst>
          </p:cNvPr>
          <p:cNvSpPr/>
          <p:nvPr/>
        </p:nvSpPr>
        <p:spPr>
          <a:xfrm>
            <a:off x="627016" y="5217886"/>
            <a:ext cx="9176347" cy="1080000"/>
          </a:xfrm>
          <a:prstGeom prst="roundRect">
            <a:avLst>
              <a:gd name="adj" fmla="val 253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A2AD330D-FF13-7864-9E54-AAB88FE0D0E9}"/>
              </a:ext>
            </a:extLst>
          </p:cNvPr>
          <p:cNvSpPr/>
          <p:nvPr/>
        </p:nvSpPr>
        <p:spPr>
          <a:xfrm>
            <a:off x="627016" y="1429319"/>
            <a:ext cx="4497842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E2B503AD-0885-7A92-B50F-6D6B23E4B90F}"/>
              </a:ext>
            </a:extLst>
          </p:cNvPr>
          <p:cNvSpPr txBox="1"/>
          <p:nvPr/>
        </p:nvSpPr>
        <p:spPr>
          <a:xfrm>
            <a:off x="872824" y="161602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ТРАНСПОРТНОЕ ОБСЛУЖИВАНИЕ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="" xmlns:a16="http://schemas.microsoft.com/office/drawing/2014/main" id="{901A812C-12AC-0269-B78F-98A858EE1EF6}"/>
              </a:ext>
            </a:extLst>
          </p:cNvPr>
          <p:cNvSpPr/>
          <p:nvPr/>
        </p:nvSpPr>
        <p:spPr>
          <a:xfrm>
            <a:off x="627016" y="2692175"/>
            <a:ext cx="4497842" cy="1080000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2D3A55BF-3247-B000-6EA4-E0D6AB1E9AFD}"/>
              </a:ext>
            </a:extLst>
          </p:cNvPr>
          <p:cNvSpPr/>
          <p:nvPr/>
        </p:nvSpPr>
        <p:spPr>
          <a:xfrm>
            <a:off x="627016" y="3955031"/>
            <a:ext cx="4497842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8A15FB1C-D0D1-CE8C-F8E6-994D5BF27E92}"/>
              </a:ext>
            </a:extLst>
          </p:cNvPr>
          <p:cNvSpPr txBox="1"/>
          <p:nvPr/>
        </p:nvSpPr>
        <p:spPr>
          <a:xfrm>
            <a:off x="872824" y="287888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ЭЛЕКТРОСНАБЖЕНИЯ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485C49D6-BF39-8137-2806-6E756A76C75E}"/>
              </a:ext>
            </a:extLst>
          </p:cNvPr>
          <p:cNvSpPr txBox="1"/>
          <p:nvPr/>
        </p:nvSpPr>
        <p:spPr>
          <a:xfrm>
            <a:off x="872824" y="4142829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ВОДОСНАБЖЕНИЯ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="" xmlns:a16="http://schemas.microsoft.com/office/drawing/2014/main" id="{EF38B41A-CEBF-CCE2-493A-938216893052}"/>
              </a:ext>
            </a:extLst>
          </p:cNvPr>
          <p:cNvSpPr txBox="1"/>
          <p:nvPr/>
        </p:nvSpPr>
        <p:spPr>
          <a:xfrm>
            <a:off x="5551329" y="161602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ТЕПЛОСНАБЖЕНИЯ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="" xmlns:a16="http://schemas.microsoft.com/office/drawing/2014/main" id="{49D6839A-39A6-4F5E-B5FE-686F0C2ED13D}"/>
              </a:ext>
            </a:extLst>
          </p:cNvPr>
          <p:cNvSpPr txBox="1"/>
          <p:nvPr/>
        </p:nvSpPr>
        <p:spPr>
          <a:xfrm>
            <a:off x="5551329" y="287888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АВТОМОБИЛЬНЫХ ДОРОГ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="" xmlns:a16="http://schemas.microsoft.com/office/drawing/2014/main" id="{0EE053FA-A557-1414-8ECE-9262B61E39F3}"/>
              </a:ext>
            </a:extLst>
          </p:cNvPr>
          <p:cNvSpPr txBox="1"/>
          <p:nvPr/>
        </p:nvSpPr>
        <p:spPr>
          <a:xfrm>
            <a:off x="5551329" y="4142829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ГАЗОСНАБЖЕНИЯ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DF09B481-63E6-4827-EEE1-C4395D37642B}"/>
              </a:ext>
            </a:extLst>
          </p:cNvPr>
          <p:cNvSpPr txBox="1"/>
          <p:nvPr/>
        </p:nvSpPr>
        <p:spPr>
          <a:xfrm>
            <a:off x="627015" y="5404523"/>
            <a:ext cx="916058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7" name="Диаграмма 136">
            <a:extLst>
              <a:ext uri="{FF2B5EF4-FFF2-40B4-BE49-F238E27FC236}">
                <a16:creationId xmlns="" xmlns:a16="http://schemas.microsoft.com/office/drawing/2014/main" id="{C51C3D30-2B31-37DD-003E-863B1BF9B3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595915"/>
              </p:ext>
            </p:extLst>
          </p:nvPr>
        </p:nvGraphicFramePr>
        <p:xfrm>
          <a:off x="5551329" y="1848679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9" name="Диаграмма 138">
            <a:extLst>
              <a:ext uri="{FF2B5EF4-FFF2-40B4-BE49-F238E27FC236}">
                <a16:creationId xmlns="" xmlns:a16="http://schemas.microsoft.com/office/drawing/2014/main" id="{97A1D79B-4DF1-ADD5-E150-13F835D6F9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5744474"/>
              </p:ext>
            </p:extLst>
          </p:nvPr>
        </p:nvGraphicFramePr>
        <p:xfrm>
          <a:off x="5557264" y="3110373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1" name="Диаграмма 140">
            <a:extLst>
              <a:ext uri="{FF2B5EF4-FFF2-40B4-BE49-F238E27FC236}">
                <a16:creationId xmlns="" xmlns:a16="http://schemas.microsoft.com/office/drawing/2014/main" id="{742B76D2-5D93-71F4-1341-2C5463DC04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277578"/>
              </p:ext>
            </p:extLst>
          </p:nvPr>
        </p:nvGraphicFramePr>
        <p:xfrm>
          <a:off x="5557264" y="4372067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3" name="Диаграмма 142">
            <a:extLst>
              <a:ext uri="{FF2B5EF4-FFF2-40B4-BE49-F238E27FC236}">
                <a16:creationId xmlns="" xmlns:a16="http://schemas.microsoft.com/office/drawing/2014/main" id="{FA8C9C48-A45C-D0E3-548B-CB6A14B902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4267011"/>
              </p:ext>
            </p:extLst>
          </p:nvPr>
        </p:nvGraphicFramePr>
        <p:xfrm>
          <a:off x="872824" y="1848679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4" name="Диаграмма 143">
            <a:extLst>
              <a:ext uri="{FF2B5EF4-FFF2-40B4-BE49-F238E27FC236}">
                <a16:creationId xmlns="" xmlns:a16="http://schemas.microsoft.com/office/drawing/2014/main" id="{31E09409-6A4A-5B0C-B3C4-AF3F5C017F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8752772"/>
              </p:ext>
            </p:extLst>
          </p:nvPr>
        </p:nvGraphicFramePr>
        <p:xfrm>
          <a:off x="878759" y="3110373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5" name="Диаграмма 144">
            <a:extLst>
              <a:ext uri="{FF2B5EF4-FFF2-40B4-BE49-F238E27FC236}">
                <a16:creationId xmlns="" xmlns:a16="http://schemas.microsoft.com/office/drawing/2014/main" id="{19E1FE89-1D22-621D-B790-2E2FDB94C2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3634848"/>
              </p:ext>
            </p:extLst>
          </p:nvPr>
        </p:nvGraphicFramePr>
        <p:xfrm>
          <a:off x="878759" y="4372067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142B7C9-C8A4-AD18-9E68-F31C31721362}"/>
              </a:ext>
            </a:extLst>
          </p:cNvPr>
          <p:cNvSpPr txBox="1"/>
          <p:nvPr/>
        </p:nvSpPr>
        <p:spPr>
          <a:xfrm>
            <a:off x="872825" y="5721154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 качество услуг водоснабжения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CE461E-F443-47C2-E7FF-BE4E6CF5C7C2}"/>
              </a:ext>
            </a:extLst>
          </p:cNvPr>
          <p:cNvSpPr txBox="1"/>
          <p:nvPr/>
        </p:nvSpPr>
        <p:spPr>
          <a:xfrm>
            <a:off x="3862274" y="5716498"/>
            <a:ext cx="2736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удовлетворительное качество услуг теплоснабжения, электроснабжения                 и транспортного обслуживания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A0FAD5A-EE6F-8C60-E3B8-C76D8952E3A6}"/>
              </a:ext>
            </a:extLst>
          </p:cNvPr>
          <p:cNvSpPr txBox="1"/>
          <p:nvPr/>
        </p:nvSpPr>
        <p:spPr>
          <a:xfrm>
            <a:off x="6851723" y="5716497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автомобильных дорог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327B8DF-37F1-A614-442C-D33BA1425C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29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=""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=""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750639" y="1525351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="" xmlns:a16="http://schemas.microsoft.com/office/drawing/2014/main" id="{EB7D65FA-C463-3087-D7E8-6B8E7319F8D2}"/>
              </a:ext>
            </a:extLst>
          </p:cNvPr>
          <p:cNvSpPr/>
          <p:nvPr/>
        </p:nvSpPr>
        <p:spPr>
          <a:xfrm>
            <a:off x="3722882" y="1525351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="" xmlns:a16="http://schemas.microsoft.com/office/drawing/2014/main" id="{3DAEEDE2-CD4E-EEAA-1E55-446D41A95687}"/>
              </a:ext>
            </a:extLst>
          </p:cNvPr>
          <p:cNvSpPr/>
          <p:nvPr/>
        </p:nvSpPr>
        <p:spPr>
          <a:xfrm>
            <a:off x="750638" y="4714888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2" name="Скругленный прямоугольник 191">
            <a:extLst>
              <a:ext uri="{FF2B5EF4-FFF2-40B4-BE49-F238E27FC236}">
                <a16:creationId xmlns="" xmlns:a16="http://schemas.microsoft.com/office/drawing/2014/main" id="{08E356B1-B150-5CBC-DA11-99103B9B0653}"/>
              </a:ext>
            </a:extLst>
          </p:cNvPr>
          <p:cNvSpPr/>
          <p:nvPr/>
        </p:nvSpPr>
        <p:spPr>
          <a:xfrm>
            <a:off x="3722881" y="4714888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="" xmlns:a16="http://schemas.microsoft.com/office/drawing/2014/main" id="{EA0DAF6A-ED29-E9EF-CDF0-F42C5E4B92F5}"/>
              </a:ext>
            </a:extLst>
          </p:cNvPr>
          <p:cNvSpPr/>
          <p:nvPr/>
        </p:nvSpPr>
        <p:spPr>
          <a:xfrm>
            <a:off x="750638" y="3120117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="" xmlns:a16="http://schemas.microsoft.com/office/drawing/2014/main" id="{8D370FB6-20C6-B96E-C580-63F3005FCF57}"/>
              </a:ext>
            </a:extLst>
          </p:cNvPr>
          <p:cNvSpPr/>
          <p:nvPr/>
        </p:nvSpPr>
        <p:spPr>
          <a:xfrm>
            <a:off x="3722881" y="3120117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44" name="Рисунок 243" descr="Центр обработки вызовов со сплошной заливкой">
            <a:extLst>
              <a:ext uri="{FF2B5EF4-FFF2-40B4-BE49-F238E27FC236}">
                <a16:creationId xmlns="" xmlns:a16="http://schemas.microsoft.com/office/drawing/2014/main" id="{51B19BD5-3927-9DC1-E411-B1C3999E4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21526" y="4031628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(НАИМЕНОВАНИЕ ГЛАВНОЙ ТУРИСТИЧЕСКОЙ ДОСТОПРИМЕЧАТЕЛЬНОСТИ МО)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="" xmlns:a16="http://schemas.microsoft.com/office/drawing/2014/main" id="{C4AB92F1-CEB6-26D4-2A1E-FF237173ABDF}"/>
              </a:ext>
            </a:extLst>
          </p:cNvPr>
          <p:cNvSpPr/>
          <p:nvPr/>
        </p:nvSpPr>
        <p:spPr>
          <a:xfrm>
            <a:off x="6835241" y="1429319"/>
            <a:ext cx="2968121" cy="1116000"/>
          </a:xfrm>
          <a:prstGeom prst="roundRect">
            <a:avLst>
              <a:gd name="adj" fmla="val 227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="" xmlns:a16="http://schemas.microsoft.com/office/drawing/2014/main" id="{C7EEC72E-3ED9-E267-43BA-E4A3E81CE2BE}"/>
              </a:ext>
            </a:extLst>
          </p:cNvPr>
          <p:cNvSpPr/>
          <p:nvPr/>
        </p:nvSpPr>
        <p:spPr>
          <a:xfrm>
            <a:off x="6835241" y="2680175"/>
            <a:ext cx="2968121" cy="1116000"/>
          </a:xfrm>
          <a:prstGeom prst="roundRect">
            <a:avLst>
              <a:gd name="adj" fmla="val 2448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="" xmlns:a16="http://schemas.microsoft.com/office/drawing/2014/main" id="{57911A3B-BCB5-2A47-5B07-3112694A3637}"/>
              </a:ext>
            </a:extLst>
          </p:cNvPr>
          <p:cNvSpPr/>
          <p:nvPr/>
        </p:nvSpPr>
        <p:spPr>
          <a:xfrm>
            <a:off x="6835241" y="3931031"/>
            <a:ext cx="2968121" cy="1116000"/>
          </a:xfrm>
          <a:prstGeom prst="roundRect">
            <a:avLst>
              <a:gd name="adj" fmla="val 235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=""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6835241" y="5181886"/>
            <a:ext cx="2968121" cy="1116000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03" name="TextBox 202">
            <a:extLst>
              <a:ext uri="{FF2B5EF4-FFF2-40B4-BE49-F238E27FC236}">
                <a16:creationId xmlns="" xmlns:a16="http://schemas.microsoft.com/office/drawing/2014/main" id="{8F3092DA-AABD-96D8-DAB8-50B4A3BEB105}"/>
              </a:ext>
            </a:extLst>
          </p:cNvPr>
          <p:cNvSpPr txBox="1"/>
          <p:nvPr/>
        </p:nvSpPr>
        <p:spPr>
          <a:xfrm>
            <a:off x="7051059" y="1906955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="" xmlns:a16="http://schemas.microsoft.com/office/drawing/2014/main" id="{B405BEA9-0290-005C-0FFF-80B4B01D78C5}"/>
              </a:ext>
            </a:extLst>
          </p:cNvPr>
          <p:cNvSpPr txBox="1"/>
          <p:nvPr/>
        </p:nvSpPr>
        <p:spPr>
          <a:xfrm>
            <a:off x="7051059" y="2284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посетило музей в 2021 г.</a:t>
            </a:r>
          </a:p>
        </p:txBody>
      </p:sp>
      <p:pic>
        <p:nvPicPr>
          <p:cNvPr id="208" name="Рисунок 207" descr="Банк со сплошной заливкой">
            <a:extLst>
              <a:ext uri="{FF2B5EF4-FFF2-40B4-BE49-F238E27FC236}">
                <a16:creationId xmlns="" xmlns:a16="http://schemas.microsoft.com/office/drawing/2014/main" id="{76133FDC-F09D-1A40-4856-434A0276F3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27035" y="1502704"/>
            <a:ext cx="360000" cy="360000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="" xmlns:a16="http://schemas.microsoft.com/office/drawing/2014/main" id="{31BFC30A-9CC5-E6E2-F85C-B6EFC1138044}"/>
              </a:ext>
            </a:extLst>
          </p:cNvPr>
          <p:cNvSpPr txBox="1"/>
          <p:nvPr/>
        </p:nvSpPr>
        <p:spPr>
          <a:xfrm>
            <a:off x="7051059" y="315895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экскурсий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="" xmlns:a16="http://schemas.microsoft.com/office/drawing/2014/main" id="{93D18ECF-A386-4937-AA7D-760DB0FD36AC}"/>
              </a:ext>
            </a:extLst>
          </p:cNvPr>
          <p:cNvSpPr txBox="1"/>
          <p:nvPr/>
        </p:nvSpPr>
        <p:spPr>
          <a:xfrm>
            <a:off x="7051059" y="3536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в 2021 г.</a:t>
            </a:r>
          </a:p>
        </p:txBody>
      </p:sp>
      <p:cxnSp>
        <p:nvCxnSpPr>
          <p:cNvPr id="215" name="Прямая соединительная линия 214">
            <a:extLst>
              <a:ext uri="{FF2B5EF4-FFF2-40B4-BE49-F238E27FC236}">
                <a16:creationId xmlns="" xmlns:a16="http://schemas.microsoft.com/office/drawing/2014/main" id="{A1D634EA-C74C-CC81-4667-B8ECEF23337C}"/>
              </a:ext>
            </a:extLst>
          </p:cNvPr>
          <p:cNvCxnSpPr>
            <a:cxnSpLocks/>
          </p:cNvCxnSpPr>
          <p:nvPr/>
        </p:nvCxnSpPr>
        <p:spPr>
          <a:xfrm>
            <a:off x="8311139" y="3178086"/>
            <a:ext cx="0" cy="2886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="" xmlns:a16="http://schemas.microsoft.com/office/drawing/2014/main" id="{FBEEAE70-6840-7A11-B794-6BEA822187D0}"/>
              </a:ext>
            </a:extLst>
          </p:cNvPr>
          <p:cNvSpPr txBox="1"/>
          <p:nvPr/>
        </p:nvSpPr>
        <p:spPr>
          <a:xfrm>
            <a:off x="8446301" y="3189733"/>
            <a:ext cx="8938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—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пешеходных</a:t>
            </a: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более —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выездных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="" xmlns:a16="http://schemas.microsoft.com/office/drawing/2014/main" id="{7E0849A3-C1B7-174D-F8FC-4331E6E8CF51}"/>
              </a:ext>
            </a:extLst>
          </p:cNvPr>
          <p:cNvSpPr txBox="1"/>
          <p:nvPr/>
        </p:nvSpPr>
        <p:spPr>
          <a:xfrm>
            <a:off x="7051059" y="440981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="" xmlns:a16="http://schemas.microsoft.com/office/drawing/2014/main" id="{274B9E21-F2CE-7A7D-DD68-76C0B7F2B2A9}"/>
              </a:ext>
            </a:extLst>
          </p:cNvPr>
          <p:cNvSpPr txBox="1"/>
          <p:nvPr/>
        </p:nvSpPr>
        <p:spPr>
          <a:xfrm>
            <a:off x="7051059" y="4787827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обслужено экскурсиями</a:t>
            </a:r>
          </a:p>
        </p:txBody>
      </p:sp>
      <p:cxnSp>
        <p:nvCxnSpPr>
          <p:cNvPr id="224" name="Прямая соединительная линия 223">
            <a:extLst>
              <a:ext uri="{FF2B5EF4-FFF2-40B4-BE49-F238E27FC236}">
                <a16:creationId xmlns="" xmlns:a16="http://schemas.microsoft.com/office/drawing/2014/main" id="{DCBDE1CB-3585-DE0D-B192-CCEC93B165CF}"/>
              </a:ext>
            </a:extLst>
          </p:cNvPr>
          <p:cNvCxnSpPr>
            <a:cxnSpLocks/>
          </p:cNvCxnSpPr>
          <p:nvPr/>
        </p:nvCxnSpPr>
        <p:spPr>
          <a:xfrm>
            <a:off x="8311139" y="4428942"/>
            <a:ext cx="0" cy="2886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>
            <a:extLst>
              <a:ext uri="{FF2B5EF4-FFF2-40B4-BE49-F238E27FC236}">
                <a16:creationId xmlns="" xmlns:a16="http://schemas.microsoft.com/office/drawing/2014/main" id="{666679B6-FEC7-312A-D5D8-9B8E195FC32D}"/>
              </a:ext>
            </a:extLst>
          </p:cNvPr>
          <p:cNvSpPr txBox="1"/>
          <p:nvPr/>
        </p:nvSpPr>
        <p:spPr>
          <a:xfrm>
            <a:off x="8446302" y="4440589"/>
            <a:ext cx="82559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индивидуальных посетителей —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="" xmlns:a16="http://schemas.microsoft.com/office/drawing/2014/main" id="{F2AD49D8-CFBB-2002-4B05-BC3FEC616920}"/>
              </a:ext>
            </a:extLst>
          </p:cNvPr>
          <p:cNvSpPr txBox="1"/>
          <p:nvPr/>
        </p:nvSpPr>
        <p:spPr>
          <a:xfrm>
            <a:off x="7051059" y="5313683"/>
            <a:ext cx="16001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туристов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=""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7051059" y="5555161"/>
            <a:ext cx="82559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Дзержинск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Володарск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="" xmlns:a16="http://schemas.microsoft.com/office/drawing/2014/main" id="{EC006853-1759-BDB6-6911-2586A3F1D762}"/>
              </a:ext>
            </a:extLst>
          </p:cNvPr>
          <p:cNvSpPr txBox="1"/>
          <p:nvPr/>
        </p:nvSpPr>
        <p:spPr>
          <a:xfrm>
            <a:off x="8311139" y="5558264"/>
            <a:ext cx="82559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Мурманск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Тверь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Серпухов</a:t>
            </a:r>
          </a:p>
        </p:txBody>
      </p:sp>
      <p:pic>
        <p:nvPicPr>
          <p:cNvPr id="242" name="Рисунок 241" descr="Пользователь со сплошной заливкой">
            <a:extLst>
              <a:ext uri="{FF2B5EF4-FFF2-40B4-BE49-F238E27FC236}">
                <a16:creationId xmlns="" xmlns:a16="http://schemas.microsoft.com/office/drawing/2014/main" id="{8CF82E8F-65AA-3A35-D6F5-B314FC10FB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21526" y="2779435"/>
            <a:ext cx="360000" cy="360000"/>
          </a:xfrm>
          <a:prstGeom prst="rect">
            <a:avLst/>
          </a:prstGeom>
        </p:spPr>
      </p:pic>
      <p:pic>
        <p:nvPicPr>
          <p:cNvPr id="246" name="Рисунок 245" descr="Карта с кнопкой со сплошной заливкой">
            <a:extLst>
              <a:ext uri="{FF2B5EF4-FFF2-40B4-BE49-F238E27FC236}">
                <a16:creationId xmlns="" xmlns:a16="http://schemas.microsoft.com/office/drawing/2014/main" id="{1CE77E23-3B18-38FC-9A54-0800D019A65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27035" y="5251022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>
            <a:extLst>
              <a:ext uri="{FF2B5EF4-FFF2-40B4-BE49-F238E27FC236}">
                <a16:creationId xmlns="" xmlns:a16="http://schemas.microsoft.com/office/drawing/2014/main" id="{9F46E5B8-FE2C-5F41-4B8A-85D1E43FAA58}"/>
              </a:ext>
            </a:extLst>
          </p:cNvPr>
          <p:cNvSpPr/>
          <p:nvPr/>
        </p:nvSpPr>
        <p:spPr>
          <a:xfrm>
            <a:off x="4740591" y="1401546"/>
            <a:ext cx="5047005" cy="4906277"/>
          </a:xfrm>
          <a:prstGeom prst="roundRect">
            <a:avLst>
              <a:gd name="adj" fmla="val 5164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=""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616036" y="2304877"/>
            <a:ext cx="3977403" cy="4020102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ТУРИСТИЧЕСКИЕ МАРШРУТЫ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3E6210EF-3CE9-687B-D58A-316299AB2051}"/>
              </a:ext>
            </a:extLst>
          </p:cNvPr>
          <p:cNvSpPr/>
          <p:nvPr/>
        </p:nvSpPr>
        <p:spPr>
          <a:xfrm>
            <a:off x="627016" y="1401546"/>
            <a:ext cx="3977403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ОРГАНИЗОВАНЫ ТУРИСТИЧЕСКИЕ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ПЕШЕХОДНЫЕ И АВТОМОБИЛЬНЫЕ МАРШРУТЫ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11473CE6-90F5-AEE0-DE2C-741B3FB20BBD}"/>
              </a:ext>
            </a:extLst>
          </p:cNvPr>
          <p:cNvSpPr/>
          <p:nvPr/>
        </p:nvSpPr>
        <p:spPr>
          <a:xfrm>
            <a:off x="852980" y="256407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A4F9D21E-69D1-7F1B-E002-38AFEE7A6866}"/>
              </a:ext>
            </a:extLst>
          </p:cNvPr>
          <p:cNvSpPr/>
          <p:nvPr/>
        </p:nvSpPr>
        <p:spPr>
          <a:xfrm>
            <a:off x="852980" y="311384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35D67197-D7DC-D223-02D1-1000B2C57B69}"/>
              </a:ext>
            </a:extLst>
          </p:cNvPr>
          <p:cNvSpPr/>
          <p:nvPr/>
        </p:nvSpPr>
        <p:spPr>
          <a:xfrm>
            <a:off x="852980" y="3663612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C1BD3DD5-5456-150A-CE00-B003466622B3}"/>
              </a:ext>
            </a:extLst>
          </p:cNvPr>
          <p:cNvSpPr/>
          <p:nvPr/>
        </p:nvSpPr>
        <p:spPr>
          <a:xfrm>
            <a:off x="852980" y="4213383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4C45211F-A378-7AB1-3776-E71E7791729B}"/>
              </a:ext>
            </a:extLst>
          </p:cNvPr>
          <p:cNvSpPr/>
          <p:nvPr/>
        </p:nvSpPr>
        <p:spPr>
          <a:xfrm>
            <a:off x="852980" y="4763154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C3939A8B-EBAA-2E77-4313-4F1601C113A9}"/>
              </a:ext>
            </a:extLst>
          </p:cNvPr>
          <p:cNvSpPr/>
          <p:nvPr/>
        </p:nvSpPr>
        <p:spPr>
          <a:xfrm>
            <a:off x="852980" y="5312925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2A39B736-8491-EA54-D5F8-701C74817BBA}"/>
              </a:ext>
            </a:extLst>
          </p:cNvPr>
          <p:cNvSpPr/>
          <p:nvPr/>
        </p:nvSpPr>
        <p:spPr>
          <a:xfrm>
            <a:off x="852980" y="586269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52AD3247-4AEF-C8F3-0D6A-EACDE8A4C344}"/>
              </a:ext>
            </a:extLst>
          </p:cNvPr>
          <p:cNvSpPr/>
          <p:nvPr/>
        </p:nvSpPr>
        <p:spPr>
          <a:xfrm>
            <a:off x="2704897" y="256407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13F4A3A7-0630-90A3-61A7-F991CE80C079}"/>
              </a:ext>
            </a:extLst>
          </p:cNvPr>
          <p:cNvSpPr/>
          <p:nvPr/>
        </p:nvSpPr>
        <p:spPr>
          <a:xfrm>
            <a:off x="2704897" y="3113841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1C4F6E04-0DD4-3F68-A1CC-2283DD94C7E3}"/>
              </a:ext>
            </a:extLst>
          </p:cNvPr>
          <p:cNvSpPr/>
          <p:nvPr/>
        </p:nvSpPr>
        <p:spPr>
          <a:xfrm>
            <a:off x="2704897" y="3663612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="" xmlns:a16="http://schemas.microsoft.com/office/drawing/2014/main" id="{18CF0CA4-F2A1-0360-A6E2-74FF891185A8}"/>
              </a:ext>
            </a:extLst>
          </p:cNvPr>
          <p:cNvSpPr/>
          <p:nvPr/>
        </p:nvSpPr>
        <p:spPr>
          <a:xfrm>
            <a:off x="2704897" y="4213383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5E5735A3-93FF-68B6-C18B-BD44C4F6B31D}"/>
              </a:ext>
            </a:extLst>
          </p:cNvPr>
          <p:cNvSpPr/>
          <p:nvPr/>
        </p:nvSpPr>
        <p:spPr>
          <a:xfrm>
            <a:off x="2704897" y="4763154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="" xmlns:a16="http://schemas.microsoft.com/office/drawing/2014/main" id="{3BA63506-3A85-876C-8DD2-5567F1A16BE8}"/>
              </a:ext>
            </a:extLst>
          </p:cNvPr>
          <p:cNvSpPr/>
          <p:nvPr/>
        </p:nvSpPr>
        <p:spPr>
          <a:xfrm>
            <a:off x="2704897" y="5312925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="" xmlns:a16="http://schemas.microsoft.com/office/drawing/2014/main" id="{EC77023F-77D5-D805-E5B3-812982423A8C}"/>
              </a:ext>
            </a:extLst>
          </p:cNvPr>
          <p:cNvSpPr/>
          <p:nvPr/>
        </p:nvSpPr>
        <p:spPr>
          <a:xfrm>
            <a:off x="2704897" y="586269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CB0B5799-F18D-7293-0C7F-935E19DADBF5}"/>
              </a:ext>
            </a:extLst>
          </p:cNvPr>
          <p:cNvSpPr txBox="1"/>
          <p:nvPr/>
        </p:nvSpPr>
        <p:spPr>
          <a:xfrm>
            <a:off x="4952999" y="5527499"/>
            <a:ext cx="2107223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ТРАНСПОРТНОЕ СООБЩЕНИЕ </a:t>
            </a:r>
            <a:r>
              <a:rPr lang="ru-RU" sz="700" b="1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75DFE3CC-451C-AB5C-28F1-8A70377D9331}"/>
              </a:ext>
            </a:extLst>
          </p:cNvPr>
          <p:cNvSpPr txBox="1"/>
          <p:nvPr/>
        </p:nvSpPr>
        <p:spPr>
          <a:xfrm>
            <a:off x="5303564" y="5899414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Речной путь по р. Волга</a:t>
            </a: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="" xmlns:a16="http://schemas.microsoft.com/office/drawing/2014/main" id="{2C05A73B-6904-1109-24F5-F105FA79F615}"/>
              </a:ext>
            </a:extLst>
          </p:cNvPr>
          <p:cNvCxnSpPr>
            <a:cxnSpLocks/>
          </p:cNvCxnSpPr>
          <p:nvPr/>
        </p:nvCxnSpPr>
        <p:spPr>
          <a:xfrm>
            <a:off x="4956460" y="5951261"/>
            <a:ext cx="244642" cy="0"/>
          </a:xfrm>
          <a:prstGeom prst="line">
            <a:avLst/>
          </a:prstGeom>
          <a:ln w="12700" cmpd="sng">
            <a:solidFill>
              <a:srgbClr val="4756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 descr="Маркер со сплошной заливкой">
            <a:extLst>
              <a:ext uri="{FF2B5EF4-FFF2-40B4-BE49-F238E27FC236}">
                <a16:creationId xmlns="" xmlns:a16="http://schemas.microsoft.com/office/drawing/2014/main" id="{57D7220F-E7AF-3A4A-1541-892FA17F5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85724" y="3394782"/>
            <a:ext cx="180000" cy="18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DA5F051-E20D-AD88-EE11-D3FFBACF9B5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</a:t>
            </a:r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4" name="Рисунок 9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362" y="1553034"/>
            <a:ext cx="4859987" cy="3852618"/>
          </a:xfrm>
          <a:prstGeom prst="rect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6941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BABAF71-4089-4635-8D62-BB2C93B7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Скругленный прямоугольник 134">
            <a:extLst>
              <a:ext uri="{FF2B5EF4-FFF2-40B4-BE49-F238E27FC236}">
                <a16:creationId xmlns="" xmlns:a16="http://schemas.microsoft.com/office/drawing/2014/main" id="{45A40C3D-5FE2-E053-3290-D28F2204372C}"/>
              </a:ext>
            </a:extLst>
          </p:cNvPr>
          <p:cNvSpPr/>
          <p:nvPr/>
        </p:nvSpPr>
        <p:spPr>
          <a:xfrm>
            <a:off x="6835241" y="1429319"/>
            <a:ext cx="2968121" cy="4878504"/>
          </a:xfrm>
          <a:prstGeom prst="roundRect">
            <a:avLst>
              <a:gd name="adj" fmla="val 703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32" name="Скругленный прямоугольник 131">
            <a:extLst>
              <a:ext uri="{FF2B5EF4-FFF2-40B4-BE49-F238E27FC236}">
                <a16:creationId xmlns="" xmlns:a16="http://schemas.microsoft.com/office/drawing/2014/main" id="{8D9851CB-3B9D-FFA9-7B9B-F99179EA665A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="" xmlns:a16="http://schemas.microsoft.com/office/drawing/2014/main" id="{F2BF197B-A448-E079-7BC3-CC0BAF390F9F}"/>
              </a:ext>
            </a:extLst>
          </p:cNvPr>
          <p:cNvSpPr/>
          <p:nvPr/>
        </p:nvSpPr>
        <p:spPr>
          <a:xfrm>
            <a:off x="750637" y="1525350"/>
            <a:ext cx="2843999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317F9C4-38A1-7877-08F5-FF97015D71C6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ЗНАКОВЫЕ СОБЫТИЯ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26243AEC-A602-C121-C4DA-F42F4844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="" xmlns:a16="http://schemas.microsoft.com/office/drawing/2014/main" id="{B7E3A4C9-2BF0-143F-A841-6178A0FDF96B}"/>
              </a:ext>
            </a:extLst>
          </p:cNvPr>
          <p:cNvSpPr txBox="1"/>
          <p:nvPr/>
        </p:nvSpPr>
        <p:spPr>
          <a:xfrm>
            <a:off x="7051058" y="4949908"/>
            <a:ext cx="2393192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07757ABF-CE18-4EF4-9BF0-AE7C8D81B176}"/>
              </a:ext>
            </a:extLst>
          </p:cNvPr>
          <p:cNvSpPr/>
          <p:nvPr/>
        </p:nvSpPr>
        <p:spPr>
          <a:xfrm>
            <a:off x="756560" y="3919288"/>
            <a:ext cx="2844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A399365B-8394-2661-767B-A9A723347202}"/>
              </a:ext>
            </a:extLst>
          </p:cNvPr>
          <p:cNvSpPr/>
          <p:nvPr/>
        </p:nvSpPr>
        <p:spPr>
          <a:xfrm>
            <a:off x="3725362" y="1525350"/>
            <a:ext cx="2826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="" xmlns:a16="http://schemas.microsoft.com/office/drawing/2014/main" id="{793D5F30-060A-B010-4F6B-9E7C5FE58BF0}"/>
              </a:ext>
            </a:extLst>
          </p:cNvPr>
          <p:cNvSpPr/>
          <p:nvPr/>
        </p:nvSpPr>
        <p:spPr>
          <a:xfrm>
            <a:off x="3725362" y="3919288"/>
            <a:ext cx="2826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947C672-4E28-C96F-D4F6-4966E6FCADA2}"/>
              </a:ext>
            </a:extLst>
          </p:cNvPr>
          <p:cNvSpPr txBox="1"/>
          <p:nvPr/>
        </p:nvSpPr>
        <p:spPr>
          <a:xfrm>
            <a:off x="7051059" y="4675948"/>
            <a:ext cx="23931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ПЛАНИРУЕТСЯ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06D10A-91DC-D26F-7FCC-5E23D5A2F0C9}"/>
              </a:ext>
            </a:extLst>
          </p:cNvPr>
          <p:cNvSpPr txBox="1"/>
          <p:nvPr/>
        </p:nvSpPr>
        <p:spPr>
          <a:xfrm>
            <a:off x="632590" y="6365207"/>
            <a:ext cx="36383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*Юбилейные даты 2022 года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FC00114-96E8-8DCE-5F77-070CD6F3BE9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46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8B906F29-101C-C5CB-6AC6-8F8AF706CB1F}"/>
              </a:ext>
            </a:extLst>
          </p:cNvPr>
          <p:cNvSpPr/>
          <p:nvPr/>
        </p:nvSpPr>
        <p:spPr>
          <a:xfrm>
            <a:off x="529777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Высокое зависимость МО от обрабатывающей промышленности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кадров, отток кадров в крупные города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износ сетей теплоснабжения, водоснабжения и водоотведения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Сложности с созданием и развитием бизнеса из-за высокой конкуренции с градообразующими предприятиями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1B2E6712-04E7-5838-3ABC-08400429D4F0}"/>
              </a:ext>
            </a:extLst>
          </p:cNvPr>
          <p:cNvSpPr/>
          <p:nvPr/>
        </p:nvSpPr>
        <p:spPr>
          <a:xfrm>
            <a:off x="528379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Конкуренция за инвесторов и инвестиционные проекты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Ухудшение экологической обстановки                                                                                                             (</a:t>
            </a: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ольшое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количество промышленных предприятий) </a:t>
            </a:r>
            <a:endParaRPr lang="ru-RU" sz="600" b="1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татус </a:t>
            </a: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оногород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может быть отталкивающим фактором для инвесторов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Конкуренция с 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туристически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развитыми соседними районами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="" xmlns:a16="http://schemas.microsoft.com/office/drawing/2014/main" id="{7D1038DB-1613-C231-C343-A226DDF5FF09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Развитая обрабатывающая промышленность                                                                                                   (89,7% в общем объеме отгруженные продукции в 2022 г.)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Близость к региональному центру (41 км до НН) и вхождение в Нижегородскую агломерацию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Развитая транспортное сообщение (Речной, ж/д и автомобильный транспорт)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Богатое 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историко</a:t>
            </a: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культурное наследие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в округе двух профессиональных и одного высшего учебного заведения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в округе института поддержки бизнеса (Бизнес-инкубатор Балахнинского округа)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BFD28A81-7B18-213D-5E25-38EC540BDA4B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E253D24C-3929-C7B3-C8F5-A55CEFEAB1F7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программах по развитию моногородов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Развития промышленного туризма на крупные предприятия МО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оздание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новых туристических троп/маршрутов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свободных инвестиционных площадок (11 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greenfield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ов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4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field’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9ABD883A-EFC6-35DE-D240-B59B4990D7D5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9FA4BBD4-A68D-68CA-ABCF-BBAC74050F6C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AB96B5E7-93F1-3530-AA5E-7F1998083348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0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91685A8-F7C3-F2BF-A0EF-3322004B2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902F0FF8-D7BC-5A90-66F8-7107F873E6F7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="" xmlns:a16="http://schemas.microsoft.com/office/drawing/2014/main" id="{B60799F1-804E-364B-47D8-EDF6921D55E8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A801194-F58F-7977-B5EA-4F2AA6D97899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543EF462-B3DD-138C-ECBD-CF021C82966A}"/>
              </a:ext>
            </a:extLst>
          </p:cNvPr>
          <p:cNvSpPr/>
          <p:nvPr/>
        </p:nvSpPr>
        <p:spPr>
          <a:xfrm>
            <a:off x="627017" y="163628"/>
            <a:ext cx="182121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EFA8711-2121-28E9-9943-5434821F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9796552C-74FE-ED3B-7943-D91A8138E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619571"/>
              </p:ext>
            </p:extLst>
          </p:nvPr>
        </p:nvGraphicFramePr>
        <p:xfrm>
          <a:off x="627015" y="1376759"/>
          <a:ext cx="9136391" cy="4925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862">
                  <a:extLst>
                    <a:ext uri="{9D8B030D-6E8A-4147-A177-3AD203B41FA5}">
                      <a16:colId xmlns="" xmlns:a16="http://schemas.microsoft.com/office/drawing/2014/main" val="3163916451"/>
                    </a:ext>
                  </a:extLst>
                </a:gridCol>
                <a:gridCol w="3087329">
                  <a:extLst>
                    <a:ext uri="{9D8B030D-6E8A-4147-A177-3AD203B41FA5}">
                      <a16:colId xmlns="" xmlns:a16="http://schemas.microsoft.com/office/drawing/2014/main" val="2399887350"/>
                    </a:ext>
                  </a:extLst>
                </a:gridCol>
                <a:gridCol w="806240">
                  <a:extLst>
                    <a:ext uri="{9D8B030D-6E8A-4147-A177-3AD203B41FA5}">
                      <a16:colId xmlns="" xmlns:a16="http://schemas.microsoft.com/office/drawing/2014/main" val="223652072"/>
                    </a:ext>
                  </a:extLst>
                </a:gridCol>
                <a:gridCol w="806240">
                  <a:extLst>
                    <a:ext uri="{9D8B030D-6E8A-4147-A177-3AD203B41FA5}">
                      <a16:colId xmlns="" xmlns:a16="http://schemas.microsoft.com/office/drawing/2014/main" val="4045926532"/>
                    </a:ext>
                  </a:extLst>
                </a:gridCol>
                <a:gridCol w="806240">
                  <a:extLst>
                    <a:ext uri="{9D8B030D-6E8A-4147-A177-3AD203B41FA5}">
                      <a16:colId xmlns="" xmlns:a16="http://schemas.microsoft.com/office/drawing/2014/main" val="3825271456"/>
                    </a:ext>
                  </a:extLst>
                </a:gridCol>
                <a:gridCol w="806240">
                  <a:extLst>
                    <a:ext uri="{9D8B030D-6E8A-4147-A177-3AD203B41FA5}">
                      <a16:colId xmlns="" xmlns:a16="http://schemas.microsoft.com/office/drawing/2014/main" val="4168060387"/>
                    </a:ext>
                  </a:extLst>
                </a:gridCol>
                <a:gridCol w="806240">
                  <a:extLst>
                    <a:ext uri="{9D8B030D-6E8A-4147-A177-3AD203B41FA5}">
                      <a16:colId xmlns="" xmlns:a16="http://schemas.microsoft.com/office/drawing/2014/main" val="4156422326"/>
                    </a:ext>
                  </a:extLst>
                </a:gridCol>
              </a:tblGrid>
              <a:tr h="791896"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ДЕЙСТВИЯ АДМИНИСТРАЦИИ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ОЧЕРЁДНОСТЬ</a:t>
                      </a:r>
                    </a:p>
                  </a:txBody>
                  <a:tcPr marL="0" marR="0" marT="216000" marB="21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ВАЖНОСТЬ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ИТОГОВЫЙ </a:t>
                      </a:r>
                    </a:p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00895412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</a:t>
                      </a:r>
                    </a:p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обхода г. Балахна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Информирование предпринимателей о будущих изменениях             в дорожно-транспортной инфраструктуре 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6187201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Информирование инвесторов о новых логистических и иных возможностях при реализации проекта 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3042328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Нивелирование угрозы выбора инвестором другого муниципального образования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Использование буклетов и других информационных материалов для презентации сильных сторон и возможностей МО перед потенциальными инвесторами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1925131"/>
                  </a:ext>
                </a:extLst>
              </a:tr>
              <a:tr h="433674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каналов информирования: модернизация сайта, использование профильных ресурсов для информирования               о площадках, публикация рекламных и иных материалов                  на популярных интернет-ресурсах 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17028609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Кадровые проблемы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регулярных встреч и мастер-классов предприятий      со школьниками для популяризации рабочих специальностей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548693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Содействие в релокации работников из других населенных пунктов </a:t>
                      </a: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55506195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туризма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Привлечение крупных предприятий для участия в промышленном туризме и помощь в разработке маршрутов со стороны администрации 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30485187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ежегодных фестивалей с целью сохранения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развития культурного наследия округа 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0584461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предпринимательства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Регулярная рассылка информации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мерах поддержки со стороны администрации 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71837612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Активная работа с Корпорацией развития и проявление инициативы по созданию новых проектов и привлечению инвесторов 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2254834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2932AFF-147C-5FDA-DA20-2C7ABF841BA5}"/>
              </a:ext>
            </a:extLst>
          </p:cNvPr>
          <p:cNvSpPr txBox="1"/>
          <p:nvPr/>
        </p:nvSpPr>
        <p:spPr>
          <a:xfrm>
            <a:off x="632590" y="6365207"/>
            <a:ext cx="246883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*5-наибольшая важность, 1-наименьшая важность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34454FF-6D6D-90E8-E247-1CEA8F55051C}"/>
              </a:ext>
            </a:extLst>
          </p:cNvPr>
          <p:cNvSpPr txBox="1"/>
          <p:nvPr/>
        </p:nvSpPr>
        <p:spPr>
          <a:xfrm>
            <a:off x="2738475" y="6361827"/>
            <a:ext cx="312099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**5-наименьшая стоимость/время, 1-наибольшая стоимость/время 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Щит со сплошной заливкой">
            <a:extLst>
              <a:ext uri="{FF2B5EF4-FFF2-40B4-BE49-F238E27FC236}">
                <a16:creationId xmlns="" xmlns:a16="http://schemas.microsoft.com/office/drawing/2014/main" id="{E30D36B0-2FC1-76F1-1183-CBEA4971E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52" y="3249000"/>
            <a:ext cx="360000" cy="360000"/>
          </a:xfrm>
          <a:prstGeom prst="rect">
            <a:avLst/>
          </a:prstGeom>
        </p:spPr>
      </p:pic>
      <p:pic>
        <p:nvPicPr>
          <p:cNvPr id="13" name="Рисунок 12" descr="Указатель со сплошной заливкой">
            <a:extLst>
              <a:ext uri="{FF2B5EF4-FFF2-40B4-BE49-F238E27FC236}">
                <a16:creationId xmlns="" xmlns:a16="http://schemas.microsoft.com/office/drawing/2014/main" id="{EC0A4811-76DB-27F1-F5DB-286340BCD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61" y="2399144"/>
            <a:ext cx="360000" cy="360000"/>
          </a:xfrm>
          <a:prstGeom prst="rect">
            <a:avLst/>
          </a:prstGeom>
        </p:spPr>
      </p:pic>
      <p:pic>
        <p:nvPicPr>
          <p:cNvPr id="14" name="Рисунок 13" descr="Портфель со сплошной заливкой">
            <a:extLst>
              <a:ext uri="{FF2B5EF4-FFF2-40B4-BE49-F238E27FC236}">
                <a16:creationId xmlns="" xmlns:a16="http://schemas.microsoft.com/office/drawing/2014/main" id="{28B91FD6-9663-B8E1-51F5-BE4E4F3AB1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252" y="5704765"/>
            <a:ext cx="360000" cy="360000"/>
          </a:xfrm>
          <a:prstGeom prst="rect">
            <a:avLst/>
          </a:prstGeom>
        </p:spPr>
      </p:pic>
      <p:pic>
        <p:nvPicPr>
          <p:cNvPr id="15" name="Рисунок 14" descr="Отменить подписку со сплошной заливкой">
            <a:extLst>
              <a:ext uri="{FF2B5EF4-FFF2-40B4-BE49-F238E27FC236}">
                <a16:creationId xmlns="" xmlns:a16="http://schemas.microsoft.com/office/drawing/2014/main" id="{00D33911-5205-12C3-2F51-5E9A779E98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8395" y="4066250"/>
            <a:ext cx="360000" cy="360000"/>
          </a:xfrm>
          <a:prstGeom prst="rect">
            <a:avLst/>
          </a:prstGeom>
        </p:spPr>
      </p:pic>
      <p:pic>
        <p:nvPicPr>
          <p:cNvPr id="16" name="Рисунок 15" descr="Камера со сплошной заливкой">
            <a:extLst>
              <a:ext uri="{FF2B5EF4-FFF2-40B4-BE49-F238E27FC236}">
                <a16:creationId xmlns="" xmlns:a16="http://schemas.microsoft.com/office/drawing/2014/main" id="{9DF8632B-D878-E41E-A5A6-AD86220689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3252" y="4890405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EE145C-8146-AFE7-D91E-14BC5C57D4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3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Местное самоуправление Балахнинского муниципального округа | Официальный  сайт Правительства Нижегородской области">
            <a:extLst>
              <a:ext uri="{FF2B5EF4-FFF2-40B4-BE49-F238E27FC236}">
                <a16:creationId xmlns="" xmlns:a16="http://schemas.microsoft.com/office/drawing/2014/main" id="{27ADD95D-5C91-58E1-5040-4A8B960DBC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 t="2667" r="4954" b="8247"/>
          <a:stretch/>
        </p:blipFill>
        <p:spPr bwMode="auto">
          <a:xfrm>
            <a:off x="7634135" y="1256553"/>
            <a:ext cx="2153464" cy="2896381"/>
          </a:xfrm>
          <a:custGeom>
            <a:avLst/>
            <a:gdLst>
              <a:gd name="connsiteX0" fmla="*/ 222517 w 2153464"/>
              <a:gd name="connsiteY0" fmla="*/ 0 h 2896381"/>
              <a:gd name="connsiteX1" fmla="*/ 1930947 w 2153464"/>
              <a:gd name="connsiteY1" fmla="*/ 0 h 2896381"/>
              <a:gd name="connsiteX2" fmla="*/ 2153464 w 2153464"/>
              <a:gd name="connsiteY2" fmla="*/ 222517 h 2896381"/>
              <a:gd name="connsiteX3" fmla="*/ 2153464 w 2153464"/>
              <a:gd name="connsiteY3" fmla="*/ 2673864 h 2896381"/>
              <a:gd name="connsiteX4" fmla="*/ 1930947 w 2153464"/>
              <a:gd name="connsiteY4" fmla="*/ 2896381 h 2896381"/>
              <a:gd name="connsiteX5" fmla="*/ 222517 w 2153464"/>
              <a:gd name="connsiteY5" fmla="*/ 2896381 h 2896381"/>
              <a:gd name="connsiteX6" fmla="*/ 0 w 2153464"/>
              <a:gd name="connsiteY6" fmla="*/ 2673864 h 2896381"/>
              <a:gd name="connsiteX7" fmla="*/ 0 w 2153464"/>
              <a:gd name="connsiteY7" fmla="*/ 222517 h 2896381"/>
              <a:gd name="connsiteX8" fmla="*/ 222517 w 2153464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3464" h="2896381">
                <a:moveTo>
                  <a:pt x="222517" y="0"/>
                </a:moveTo>
                <a:lnTo>
                  <a:pt x="1930947" y="0"/>
                </a:lnTo>
                <a:cubicBezTo>
                  <a:pt x="2053840" y="0"/>
                  <a:pt x="2153464" y="99624"/>
                  <a:pt x="2153464" y="222517"/>
                </a:cubicBezTo>
                <a:lnTo>
                  <a:pt x="2153464" y="2673864"/>
                </a:lnTo>
                <a:cubicBezTo>
                  <a:pt x="2153464" y="2796757"/>
                  <a:pt x="2053840" y="2896381"/>
                  <a:pt x="1930947" y="2896381"/>
                </a:cubicBezTo>
                <a:lnTo>
                  <a:pt x="222517" y="2896381"/>
                </a:lnTo>
                <a:cubicBezTo>
                  <a:pt x="99624" y="2896381"/>
                  <a:pt x="0" y="2796757"/>
                  <a:pt x="0" y="2673864"/>
                </a:cubicBezTo>
                <a:lnTo>
                  <a:pt x="0" y="222517"/>
                </a:lnTo>
                <a:cubicBezTo>
                  <a:pt x="0" y="99624"/>
                  <a:pt x="99624" y="0"/>
                  <a:pt x="2225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t="18453" b="18453"/>
          <a:stretch/>
        </p:blipFill>
        <p:spPr bwMode="auto">
          <a:xfrm>
            <a:off x="627015" y="1256553"/>
            <a:ext cx="688871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C6F042B-F806-E7F7-6B04-2A127801F6D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B0BF2B5B-D07E-4C64-A867-D2A033F8E587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="" xmlns:a16="http://schemas.microsoft.com/office/drawing/2014/main" id="{8AB45174-ADCB-CCB8-91FD-0B8FE60A37FB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752906"/>
              </p:ext>
            </p:extLst>
          </p:nvPr>
        </p:nvGraphicFramePr>
        <p:xfrm>
          <a:off x="627015" y="1376762"/>
          <a:ext cx="9136390" cy="4925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=""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=""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=""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="" xmlns:a16="http://schemas.microsoft.com/office/drawing/2014/main" val="4168060387"/>
                    </a:ext>
                  </a:extLst>
                </a:gridCol>
              </a:tblGrid>
              <a:tr h="804102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0089541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Биаксплен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пластмассовых плит, полос, труб               и профилей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27 900,0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827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618720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«Волга»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бумаги и картона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13 800,0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1 740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192513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ПКФ «Луидор»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автобусов и троллейбусов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4 700,0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548693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Реттенмайер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РУС 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Продуктион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прочих изделий из бумаги и картона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1 200,0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3048518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Картонснаб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гофрированной бумаги и картона, бумажной и картонной тары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1 100,0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148240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«Балахнинское стекло»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полых стеклянных изделий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1 100,0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5045943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Фит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Торговля оптовая прочими пищевыми продуктами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966,9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183076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МФ «Олимп-Мебель»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мебели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757,4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1008575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Мяспром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Переработка и консервирование мяса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751,6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3355084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ПК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Питэко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готовых пищевых продуктов и блюд 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651,3</a:t>
                      </a: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718376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</a:t>
            </a:r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3090561-299F-E9EE-5D3B-1789FBF90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="" xmlns:a16="http://schemas.microsoft.com/office/drawing/2014/main" id="{BA19B2A8-7E6D-4C86-13F9-15D2E361B4EA}"/>
              </a:ext>
            </a:extLst>
          </p:cNvPr>
          <p:cNvSpPr/>
          <p:nvPr/>
        </p:nvSpPr>
        <p:spPr>
          <a:xfrm>
            <a:off x="5289747" y="4091991"/>
            <a:ext cx="4497839" cy="2215829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330 тыс. тонн продукции в год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поставок охватывает 80 стран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входит в ТОП-100 крупнейших компаний      Нижегородской области и ТОП-50 крупнейших лесопромышленных компаний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x-none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B5FA551-47AC-2027-DF9E-6DA2996BE9D6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27C5DB63-4410-D25C-57F0-6E55622C7C8B}"/>
              </a:ext>
            </a:extLst>
          </p:cNvPr>
          <p:cNvSpPr/>
          <p:nvPr/>
        </p:nvSpPr>
        <p:spPr>
          <a:xfrm>
            <a:off x="627017" y="163628"/>
            <a:ext cx="150353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42BCB5DB-C510-B5B8-EB9A-765661F021D1}"/>
              </a:ext>
            </a:extLst>
          </p:cNvPr>
          <p:cNvSpPr/>
          <p:nvPr/>
        </p:nvSpPr>
        <p:spPr>
          <a:xfrm>
            <a:off x="627017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«БИАКСПЛЕН»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дочерняя компания нефтехимической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группы «</a:t>
            </a:r>
            <a:r>
              <a:rPr lang="ru-RU" sz="9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Сибур</a:t>
            </a:r>
            <a:r>
              <a:rPr lang="ru-RU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6F4E5C5E-6BED-2771-4330-DDA765ACD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="" xmlns:a16="http://schemas.microsoft.com/office/drawing/2014/main" id="{2489CA34-5BEB-8A6F-06C5-F5487AAD713D}"/>
              </a:ext>
            </a:extLst>
          </p:cNvPr>
          <p:cNvSpPr/>
          <p:nvPr/>
        </p:nvSpPr>
        <p:spPr>
          <a:xfrm>
            <a:off x="627015" y="4091992"/>
            <a:ext cx="4497839" cy="2215829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180 тыс. тонн БОПП-плёнок в год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&gt;40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видов плёнок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производственных площадок                                                  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 т.ч. в Балахнинском муниципальном округе) 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x-none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2708BAB9-FB89-FFF4-94DB-6F0EB4B8F80D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AE43559E-585B-73F2-B81C-293EA77A378C}"/>
              </a:ext>
            </a:extLst>
          </p:cNvPr>
          <p:cNvSpPr/>
          <p:nvPr/>
        </p:nvSpPr>
        <p:spPr>
          <a:xfrm>
            <a:off x="5289755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 «ВОЛГА»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вертикально интегрированная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лесопромышленная компания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DA7C052F-47E8-5CA9-0475-1B9BDBF075DD}"/>
              </a:ext>
            </a:extLst>
          </p:cNvPr>
          <p:cNvSpPr/>
          <p:nvPr/>
        </p:nvSpPr>
        <p:spPr>
          <a:xfrm>
            <a:off x="5409678" y="1534532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18" name="Picture 8" descr="Волга участник выставки">
            <a:extLst>
              <a:ext uri="{FF2B5EF4-FFF2-40B4-BE49-F238E27FC236}">
                <a16:creationId xmlns="" xmlns:a16="http://schemas.microsoft.com/office/drawing/2014/main" id="{5FAC1699-251D-0197-0222-3302928F2F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0" r="28439"/>
          <a:stretch/>
        </p:blipFill>
        <p:spPr bwMode="auto">
          <a:xfrm>
            <a:off x="5535157" y="1602953"/>
            <a:ext cx="299992" cy="44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D7F5284-78CB-06AA-4785-56FADB4D9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39" y="1714366"/>
            <a:ext cx="521783" cy="17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="" xmlns:a16="http://schemas.microsoft.com/office/drawing/2014/main" id="{E1265C1A-14DC-3BDC-9FFD-A3FD825A9C3C}"/>
              </a:ext>
            </a:extLst>
          </p:cNvPr>
          <p:cNvSpPr/>
          <p:nvPr/>
        </p:nvSpPr>
        <p:spPr>
          <a:xfrm>
            <a:off x="627009" y="2294836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рынке более 20 лет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32603C95-6E10-6D91-D725-80437CE13FAE}"/>
              </a:ext>
            </a:extLst>
          </p:cNvPr>
          <p:cNvSpPr/>
          <p:nvPr/>
        </p:nvSpPr>
        <p:spPr>
          <a:xfrm>
            <a:off x="5289747" y="2294836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рынке более 29 лет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="" xmlns:a16="http://schemas.microsoft.com/office/drawing/2014/main" id="{9C00D7DA-3BDD-EBCD-4219-D20983AF0ED0}"/>
              </a:ext>
            </a:extLst>
          </p:cNvPr>
          <p:cNvSpPr/>
          <p:nvPr/>
        </p:nvSpPr>
        <p:spPr>
          <a:xfrm>
            <a:off x="627009" y="3193414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ведущий производитель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биаксиально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-ориентированных плёнок в России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="" xmlns:a16="http://schemas.microsoft.com/office/drawing/2014/main" id="{F2BDC7A8-D16D-712D-09B3-015B8842E731}"/>
              </a:ext>
            </a:extLst>
          </p:cNvPr>
          <p:cNvSpPr/>
          <p:nvPr/>
        </p:nvSpPr>
        <p:spPr>
          <a:xfrm>
            <a:off x="5289747" y="3193414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ведущий производитель тарных видов бумаг и бумаги             для печати из 100% термомеханической массы в России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1448E8-E087-7CFF-1736-EA4126F6B60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30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CAE4DF3-4069-426F-765E-1A32C16EE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="" xmlns:a16="http://schemas.microsoft.com/office/drawing/2014/main" id="{A7D13D97-88D9-27E6-6C22-29FB7739103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A09EC2F-CF31-786D-D4D8-C17159FE658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СПЕЦИАЛИЗАЦИЯ ОКРУГА И ТРЕНДЫ РАЗВИТИЯ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4F7A3946-1845-FA66-5792-4AAE01563317}"/>
              </a:ext>
            </a:extLst>
          </p:cNvPr>
          <p:cNvSpPr/>
          <p:nvPr/>
        </p:nvSpPr>
        <p:spPr>
          <a:xfrm>
            <a:off x="627017" y="163628"/>
            <a:ext cx="1430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округа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9BF11437-93BC-C50D-E4F1-D7C84805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8DFD040F-E768-5ADE-B5B2-62A957EAB713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СПЕЦИАЛИЗАЦИЯ</a:t>
            </a:r>
            <a:endParaRPr lang="x-none" dirty="0">
              <a:solidFill>
                <a:srgbClr val="4756A0"/>
              </a:solidFill>
            </a:endParaRP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="" xmlns:a16="http://schemas.microsoft.com/office/drawing/2014/main" id="{E892DF85-E276-19EC-9AE4-EDF25C1DD3F8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ТРЕНД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="" xmlns:a16="http://schemas.microsoft.com/office/drawing/2014/main" id="{11A4B8E0-BDA8-FF6A-9BD0-97F7BBC9403A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ЭФФЕКТЫ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="" xmlns:a16="http://schemas.microsoft.com/office/drawing/2014/main" id="{C02EF7BD-C028-6329-5305-8F88F1AC95F6}"/>
              </a:ext>
            </a:extLst>
          </p:cNvPr>
          <p:cNvSpPr/>
          <p:nvPr/>
        </p:nvSpPr>
        <p:spPr>
          <a:xfrm>
            <a:off x="621447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ОБРАБАТЫВАЮЩЕЕ ПРОИЗВОДСТВО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бумажные и резиновые изделия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7BE4B10B-9BE5-5535-7DC1-84A76C3E4FF9}"/>
              </a:ext>
            </a:extLst>
          </p:cNvPr>
          <p:cNvSpPr/>
          <p:nvPr/>
        </p:nvSpPr>
        <p:spPr>
          <a:xfrm>
            <a:off x="2954593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следование концепции устойчивого развития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="" xmlns:a16="http://schemas.microsoft.com/office/drawing/2014/main" id="{9CD9B1A4-5B87-CACD-4C89-1F5A2879F8A7}"/>
              </a:ext>
            </a:extLst>
          </p:cNvPr>
          <p:cNvSpPr/>
          <p:nvPr/>
        </p:nvSpPr>
        <p:spPr>
          <a:xfrm>
            <a:off x="2954593" y="3307294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программы комплексного импортозамещения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="" xmlns:a16="http://schemas.microsoft.com/office/drawing/2014/main" id="{451F4428-9FCA-5063-D656-8F80EF03FD67}"/>
              </a:ext>
            </a:extLst>
          </p:cNvPr>
          <p:cNvSpPr/>
          <p:nvPr/>
        </p:nvSpPr>
        <p:spPr>
          <a:xfrm>
            <a:off x="2954593" y="4352762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всестороннее развитие туризма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="" xmlns:a16="http://schemas.microsoft.com/office/drawing/2014/main" id="{FC8CF6C8-81DD-8B71-71E1-5A623F4AF195}"/>
              </a:ext>
            </a:extLst>
          </p:cNvPr>
          <p:cNvSpPr/>
          <p:nvPr/>
        </p:nvSpPr>
        <p:spPr>
          <a:xfrm>
            <a:off x="2954593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спроса на услуги доставки, а также на грузоперевозки и складирование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="" xmlns:a16="http://schemas.microsoft.com/office/drawing/2014/main" id="{446787C7-71E0-4401-A234-F9D01230A173}"/>
              </a:ext>
            </a:extLst>
          </p:cNvPr>
          <p:cNvSpPr/>
          <p:nvPr/>
        </p:nvSpPr>
        <p:spPr>
          <a:xfrm>
            <a:off x="5287739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имиджа социально-ответственной компании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="" xmlns:a16="http://schemas.microsoft.com/office/drawing/2014/main" id="{E4CA7EB7-C354-EF11-6D62-CF3433AAF3E7}"/>
              </a:ext>
            </a:extLst>
          </p:cNvPr>
          <p:cNvSpPr/>
          <p:nvPr/>
        </p:nvSpPr>
        <p:spPr>
          <a:xfrm>
            <a:off x="5287739" y="3307294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повышение технологичности производства и функциональности оборудования и машин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="" xmlns:a16="http://schemas.microsoft.com/office/drawing/2014/main" id="{39C3BFB0-AC8C-DC51-95F1-FC5B2E117CFA}"/>
              </a:ext>
            </a:extLst>
          </p:cNvPr>
          <p:cNvSpPr/>
          <p:nvPr/>
        </p:nvSpPr>
        <p:spPr>
          <a:xfrm>
            <a:off x="5287739" y="4352762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популярности округа, а также увеличение интереса трудоспособного   к работе в местных организациях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02194ADC-533C-CC03-C944-087B4BB49763}"/>
              </a:ext>
            </a:extLst>
          </p:cNvPr>
          <p:cNvSpPr/>
          <p:nvPr/>
        </p:nvSpPr>
        <p:spPr>
          <a:xfrm>
            <a:off x="5287739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доходов от логистических услуг, увеличение спроса на качественную дорожно-транспортную инфраструктуру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="" xmlns:a16="http://schemas.microsoft.com/office/drawing/2014/main" id="{620A350A-0C83-6169-7BB7-91190AAC56AA}"/>
              </a:ext>
            </a:extLst>
          </p:cNvPr>
          <p:cNvSpPr/>
          <p:nvPr/>
        </p:nvSpPr>
        <p:spPr>
          <a:xfrm>
            <a:off x="7620885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объёмов производства                  и доходов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усиление позиции местных предприятий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новых рабочих мест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="" xmlns:a16="http://schemas.microsoft.com/office/drawing/2014/main" id="{5E94A2F5-2793-E16F-26F2-58AAB470AE7B}"/>
              </a:ext>
            </a:extLst>
          </p:cNvPr>
          <p:cNvSpPr/>
          <p:nvPr/>
        </p:nvSpPr>
        <p:spPr>
          <a:xfrm>
            <a:off x="7620885" y="3307294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объёмов производства                  и доходов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усиление позиции местных предприятий</a:t>
            </a: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5A205FB9-C2AC-0FA9-A12E-99D0E94D43CB}"/>
              </a:ext>
            </a:extLst>
          </p:cNvPr>
          <p:cNvSpPr/>
          <p:nvPr/>
        </p:nvSpPr>
        <p:spPr>
          <a:xfrm>
            <a:off x="7620885" y="4352762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увеличение туристического потока, </a:t>
            </a:r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кадров на предприятия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повышение туристической привлекательности округа</a:t>
            </a: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="" xmlns:a16="http://schemas.microsoft.com/office/drawing/2014/main" id="{3B98B1CF-4517-BBF5-E0FD-1FF08E092530}"/>
              </a:ext>
            </a:extLst>
          </p:cNvPr>
          <p:cNvSpPr/>
          <p:nvPr/>
        </p:nvSpPr>
        <p:spPr>
          <a:xfrm>
            <a:off x="7620885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логистических путей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рынков сбыта местных предприятий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повышение инвестиционной привлекательности</a:t>
            </a: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0B159CCD-8DCC-35D9-D343-F8D7980C00D8}"/>
              </a:ext>
            </a:extLst>
          </p:cNvPr>
          <p:cNvSpPr/>
          <p:nvPr/>
        </p:nvSpPr>
        <p:spPr>
          <a:xfrm>
            <a:off x="621447" y="330815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ОБРАБАТЫВАЮЩЕЕ ПРОИЗВОДСТВО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производство машин, спецтехники и оборудования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="" xmlns:a16="http://schemas.microsoft.com/office/drawing/2014/main" id="{8EA64575-B412-1ABF-E226-D9E08A3F70D2}"/>
              </a:ext>
            </a:extLst>
          </p:cNvPr>
          <p:cNvSpPr/>
          <p:nvPr/>
        </p:nvSpPr>
        <p:spPr>
          <a:xfrm>
            <a:off x="621447" y="435190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ДЕЯТЕЛЬНОСТЬ АДМИНИСТРАТИВНАЯ</a:t>
            </a:r>
          </a:p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СОПУСТВУЮЩИЕ ДОПОЛНИТЕЛЬНЫЕ УСЛУГИ</a:t>
            </a:r>
          </a:p>
          <a:p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туризм</a:t>
            </a:r>
            <a:endParaRPr kumimoji="0" lang="x-none" sz="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="" xmlns:a16="http://schemas.microsoft.com/office/drawing/2014/main" id="{21FF861E-9E86-E5A4-972D-4CB1732EF982}"/>
              </a:ext>
            </a:extLst>
          </p:cNvPr>
          <p:cNvSpPr/>
          <p:nvPr/>
        </p:nvSpPr>
        <p:spPr>
          <a:xfrm>
            <a:off x="621447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ТРАНСПОРТРОВКА                     И ХРАНЕНИЯ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0" name="Рисунок 59" descr="Мишень со сплошной заливкой">
            <a:extLst>
              <a:ext uri="{FF2B5EF4-FFF2-40B4-BE49-F238E27FC236}">
                <a16:creationId xmlns="" xmlns:a16="http://schemas.microsoft.com/office/drawing/2014/main" id="{A81A232F-CB3D-247F-434B-78C8D8C3F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70" y="2549826"/>
            <a:ext cx="360000" cy="360000"/>
          </a:xfrm>
          <a:prstGeom prst="rect">
            <a:avLst/>
          </a:prstGeom>
        </p:spPr>
      </p:pic>
      <p:pic>
        <p:nvPicPr>
          <p:cNvPr id="62" name="Рисунок 61" descr="Мишень со сплошной заливкой">
            <a:extLst>
              <a:ext uri="{FF2B5EF4-FFF2-40B4-BE49-F238E27FC236}">
                <a16:creationId xmlns="" xmlns:a16="http://schemas.microsoft.com/office/drawing/2014/main" id="{00CC93DE-FC64-D56E-17C6-6E314509E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70" y="3593582"/>
            <a:ext cx="360000" cy="360000"/>
          </a:xfrm>
          <a:prstGeom prst="rect">
            <a:avLst/>
          </a:prstGeom>
        </p:spPr>
      </p:pic>
      <p:pic>
        <p:nvPicPr>
          <p:cNvPr id="65" name="Рисунок 64" descr="Щит со сплошной заливкой">
            <a:extLst>
              <a:ext uri="{FF2B5EF4-FFF2-40B4-BE49-F238E27FC236}">
                <a16:creationId xmlns="" xmlns:a16="http://schemas.microsoft.com/office/drawing/2014/main" id="{E8A80F92-20F9-65E4-220C-991DF547B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70" y="4639906"/>
            <a:ext cx="360000" cy="360000"/>
          </a:xfrm>
          <a:prstGeom prst="rect">
            <a:avLst/>
          </a:prstGeom>
        </p:spPr>
      </p:pic>
      <p:pic>
        <p:nvPicPr>
          <p:cNvPr id="67" name="Рисунок 66" descr="Золотые слитки со сплошной заливкой">
            <a:extLst>
              <a:ext uri="{FF2B5EF4-FFF2-40B4-BE49-F238E27FC236}">
                <a16:creationId xmlns="" xmlns:a16="http://schemas.microsoft.com/office/drawing/2014/main" id="{B0CC6219-D947-1401-0A40-495B03354A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270" y="5686230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2BDE69E-A303-DD58-85DA-DBCA1EA2B97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6295" y="1256553"/>
            <a:ext cx="121813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03</a:t>
            </a:r>
          </a:p>
        </p:txBody>
      </p:sp>
      <p:sp>
        <p:nvSpPr>
          <p:cNvPr id="4" name="Скругленный прямоугольник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D51024F0-9D24-278C-D9DB-39D994889EE0}"/>
              </a:ext>
            </a:extLst>
          </p:cNvPr>
          <p:cNvSpPr/>
          <p:nvPr/>
        </p:nvSpPr>
        <p:spPr>
          <a:xfrm>
            <a:off x="1955516" y="1256553"/>
            <a:ext cx="1600989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харакетристика 04</a:t>
            </a:r>
          </a:p>
        </p:txBody>
      </p:sp>
      <p:sp>
        <p:nvSpPr>
          <p:cNvPr id="5" name="Скругленный прямоугольник 4">
            <a:hlinkClick r:id="rId4" action="ppaction://hlinksldjump"/>
            <a:extLst>
              <a:ext uri="{FF2B5EF4-FFF2-40B4-BE49-F238E27FC236}">
                <a16:creationId xmlns="" xmlns:a16="http://schemas.microsoft.com/office/drawing/2014/main" id="{423D2437-C0F6-9708-77C8-032917A40141}"/>
              </a:ext>
            </a:extLst>
          </p:cNvPr>
          <p:cNvSpPr/>
          <p:nvPr/>
        </p:nvSpPr>
        <p:spPr>
          <a:xfrm>
            <a:off x="3666868" y="1256553"/>
            <a:ext cx="250355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 05</a:t>
            </a:r>
          </a:p>
        </p:txBody>
      </p:sp>
      <p:sp>
        <p:nvSpPr>
          <p:cNvPr id="6" name="Скругленный прямоугольник 5">
            <a:hlinkClick r:id="rId5" action="ppaction://hlinksldjump"/>
            <a:extLst>
              <a:ext uri="{FF2B5EF4-FFF2-40B4-BE49-F238E27FC236}">
                <a16:creationId xmlns="" xmlns:a16="http://schemas.microsoft.com/office/drawing/2014/main" id="{21175DD6-94A0-75A6-331B-67372335298F}"/>
              </a:ext>
            </a:extLst>
          </p:cNvPr>
          <p:cNvSpPr/>
          <p:nvPr/>
        </p:nvSpPr>
        <p:spPr>
          <a:xfrm>
            <a:off x="6280790" y="1256553"/>
            <a:ext cx="20774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 06</a:t>
            </a:r>
          </a:p>
        </p:txBody>
      </p:sp>
      <p:sp>
        <p:nvSpPr>
          <p:cNvPr id="8" name="Скругленный прямоугольник 7">
            <a:hlinkClick r:id="rId6" action="ppaction://hlinksldjump"/>
            <a:extLst>
              <a:ext uri="{FF2B5EF4-FFF2-40B4-BE49-F238E27FC236}">
                <a16:creationId xmlns="" xmlns:a16="http://schemas.microsoft.com/office/drawing/2014/main" id="{20389F1A-D8FC-11F4-6D65-354585768368}"/>
              </a:ext>
            </a:extLst>
          </p:cNvPr>
          <p:cNvSpPr/>
          <p:nvPr/>
        </p:nvSpPr>
        <p:spPr>
          <a:xfrm>
            <a:off x="8487593" y="1256553"/>
            <a:ext cx="129240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 07</a:t>
            </a:r>
          </a:p>
        </p:txBody>
      </p:sp>
      <p:sp>
        <p:nvSpPr>
          <p:cNvPr id="9" name="Скругленный прямоугольник 8">
            <a:hlinkClick r:id="rId7" action="ppaction://hlinksldjump"/>
            <a:extLst>
              <a:ext uri="{FF2B5EF4-FFF2-40B4-BE49-F238E27FC236}">
                <a16:creationId xmlns="" xmlns:a16="http://schemas.microsoft.com/office/drawing/2014/main" id="{0F9D25A8-FC83-176F-1592-722175E65FB5}"/>
              </a:ext>
            </a:extLst>
          </p:cNvPr>
          <p:cNvSpPr/>
          <p:nvPr/>
        </p:nvSpPr>
        <p:spPr>
          <a:xfrm>
            <a:off x="626295" y="1632123"/>
            <a:ext cx="202848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 08</a:t>
            </a:r>
          </a:p>
        </p:txBody>
      </p:sp>
      <p:sp>
        <p:nvSpPr>
          <p:cNvPr id="11" name="Скругленный прямоугольник 10">
            <a:hlinkClick r:id="rId8" action="ppaction://hlinksldjump"/>
            <a:extLst>
              <a:ext uri="{FF2B5EF4-FFF2-40B4-BE49-F238E27FC236}">
                <a16:creationId xmlns="" xmlns:a16="http://schemas.microsoft.com/office/drawing/2014/main" id="{DD96DA17-C3E8-B4A8-5FEE-D24D66394911}"/>
              </a:ext>
            </a:extLst>
          </p:cNvPr>
          <p:cNvSpPr/>
          <p:nvPr/>
        </p:nvSpPr>
        <p:spPr>
          <a:xfrm>
            <a:off x="2769373" y="1632123"/>
            <a:ext cx="133612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 09</a:t>
            </a:r>
          </a:p>
        </p:txBody>
      </p:sp>
      <p:sp>
        <p:nvSpPr>
          <p:cNvPr id="13" name="Скругленный прямоугольник 12">
            <a:hlinkClick r:id="rId9" action="ppaction://hlinksldjump"/>
            <a:extLst>
              <a:ext uri="{FF2B5EF4-FFF2-40B4-BE49-F238E27FC236}">
                <a16:creationId xmlns="" xmlns:a16="http://schemas.microsoft.com/office/drawing/2014/main" id="{4F8B28C6-1651-9980-1E5F-C6B458F2F1A1}"/>
              </a:ext>
            </a:extLst>
          </p:cNvPr>
          <p:cNvSpPr/>
          <p:nvPr/>
        </p:nvSpPr>
        <p:spPr>
          <a:xfrm>
            <a:off x="4219376" y="1632123"/>
            <a:ext cx="24712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 10</a:t>
            </a:r>
          </a:p>
        </p:txBody>
      </p:sp>
      <p:sp>
        <p:nvSpPr>
          <p:cNvPr id="14" name="Скругленный прямоугольник 13">
            <a:hlinkClick r:id="rId10" action="ppaction://hlinksldjump"/>
            <a:extLst>
              <a:ext uri="{FF2B5EF4-FFF2-40B4-BE49-F238E27FC236}">
                <a16:creationId xmlns="" xmlns:a16="http://schemas.microsoft.com/office/drawing/2014/main" id="{D4234885-2CC9-FBA4-82F4-03F3F6FAF1A2}"/>
              </a:ext>
            </a:extLst>
          </p:cNvPr>
          <p:cNvSpPr/>
          <p:nvPr/>
        </p:nvSpPr>
        <p:spPr>
          <a:xfrm>
            <a:off x="6804475" y="1632123"/>
            <a:ext cx="86033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 11</a:t>
            </a:r>
          </a:p>
        </p:txBody>
      </p:sp>
      <p:sp>
        <p:nvSpPr>
          <p:cNvPr id="17" name="Скругленный прямоугольник 16">
            <a:hlinkClick r:id="rId11" action="ppaction://hlinksldjump"/>
            <a:extLst>
              <a:ext uri="{FF2B5EF4-FFF2-40B4-BE49-F238E27FC236}">
                <a16:creationId xmlns="" xmlns:a16="http://schemas.microsoft.com/office/drawing/2014/main" id="{22187652-9E54-DF69-5FDA-30A4E7B8072F}"/>
              </a:ext>
            </a:extLst>
          </p:cNvPr>
          <p:cNvSpPr/>
          <p:nvPr/>
        </p:nvSpPr>
        <p:spPr>
          <a:xfrm>
            <a:off x="7778683" y="1632123"/>
            <a:ext cx="20013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 14</a:t>
            </a:r>
          </a:p>
        </p:txBody>
      </p:sp>
      <p:sp>
        <p:nvSpPr>
          <p:cNvPr id="20" name="Скругленный прямоугольник 19">
            <a:hlinkClick r:id="rId12" action="ppaction://hlinksldjump"/>
            <a:extLst>
              <a:ext uri="{FF2B5EF4-FFF2-40B4-BE49-F238E27FC236}">
                <a16:creationId xmlns="" xmlns:a16="http://schemas.microsoft.com/office/drawing/2014/main" id="{0DA364A5-0038-B5D5-495C-A86A4DFC2C65}"/>
              </a:ext>
            </a:extLst>
          </p:cNvPr>
          <p:cNvSpPr/>
          <p:nvPr/>
        </p:nvSpPr>
        <p:spPr>
          <a:xfrm>
            <a:off x="626295" y="2010845"/>
            <a:ext cx="21483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 15</a:t>
            </a:r>
          </a:p>
        </p:txBody>
      </p:sp>
      <p:sp>
        <p:nvSpPr>
          <p:cNvPr id="21" name="Скругленный прямоугольник 20">
            <a:hlinkClick r:id="rId11" action="ppaction://hlinksldjump"/>
            <a:extLst>
              <a:ext uri="{FF2B5EF4-FFF2-40B4-BE49-F238E27FC236}">
                <a16:creationId xmlns="" xmlns:a16="http://schemas.microsoft.com/office/drawing/2014/main" id="{648F2C18-BA61-DB3F-DB4D-1EA65A153B41}"/>
              </a:ext>
            </a:extLst>
          </p:cNvPr>
          <p:cNvSpPr/>
          <p:nvPr/>
        </p:nvSpPr>
        <p:spPr>
          <a:xfrm>
            <a:off x="2877178" y="2010845"/>
            <a:ext cx="137098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 МО 16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hlinkClick r:id="rId13" action="ppaction://hlinksldjump"/>
            <a:extLst>
              <a:ext uri="{FF2B5EF4-FFF2-40B4-BE49-F238E27FC236}">
                <a16:creationId xmlns="" xmlns:a16="http://schemas.microsoft.com/office/drawing/2014/main" id="{63522826-007D-01A3-BD9A-211B308E4E21}"/>
              </a:ext>
            </a:extLst>
          </p:cNvPr>
          <p:cNvSpPr/>
          <p:nvPr/>
        </p:nvSpPr>
        <p:spPr>
          <a:xfrm>
            <a:off x="4347450" y="2010845"/>
            <a:ext cx="1114968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матрица БКГ 17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hlinkClick r:id="rId14" action="ppaction://hlinksldjump"/>
            <a:extLst>
              <a:ext uri="{FF2B5EF4-FFF2-40B4-BE49-F238E27FC236}">
                <a16:creationId xmlns="" xmlns:a16="http://schemas.microsoft.com/office/drawing/2014/main" id="{D962CB95-2F07-0A93-94AF-805D4F03CC79}"/>
              </a:ext>
            </a:extLst>
          </p:cNvPr>
          <p:cNvSpPr/>
          <p:nvPr/>
        </p:nvSpPr>
        <p:spPr>
          <a:xfrm>
            <a:off x="5561709" y="2010845"/>
            <a:ext cx="218490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 анализ социальных сетей 20</a:t>
            </a:r>
          </a:p>
        </p:txBody>
      </p:sp>
      <p:sp>
        <p:nvSpPr>
          <p:cNvPr id="25" name="Скругленный прямоугольник 24">
            <a:hlinkClick r:id="rId15" action="ppaction://hlinksldjump"/>
            <a:extLst>
              <a:ext uri="{FF2B5EF4-FFF2-40B4-BE49-F238E27FC236}">
                <a16:creationId xmlns="" xmlns:a16="http://schemas.microsoft.com/office/drawing/2014/main" id="{E2F83141-206C-9DF3-A2A1-1138F01FB8EF}"/>
              </a:ext>
            </a:extLst>
          </p:cNvPr>
          <p:cNvSpPr/>
          <p:nvPr/>
        </p:nvSpPr>
        <p:spPr>
          <a:xfrm>
            <a:off x="7845903" y="2010845"/>
            <a:ext cx="19340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 21</a:t>
            </a:r>
          </a:p>
        </p:txBody>
      </p:sp>
      <p:sp>
        <p:nvSpPr>
          <p:cNvPr id="26" name="Скругленный прямоугольник 25">
            <a:hlinkClick r:id="rId12" action="ppaction://hlinksldjump"/>
            <a:extLst>
              <a:ext uri="{FF2B5EF4-FFF2-40B4-BE49-F238E27FC236}">
                <a16:creationId xmlns="" xmlns:a16="http://schemas.microsoft.com/office/drawing/2014/main" id="{F896C2D5-EFB8-282D-5DC6-1BA4FA8FA03C}"/>
              </a:ext>
            </a:extLst>
          </p:cNvPr>
          <p:cNvSpPr/>
          <p:nvPr/>
        </p:nvSpPr>
        <p:spPr>
          <a:xfrm>
            <a:off x="626295" y="2372877"/>
            <a:ext cx="210602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 22</a:t>
            </a:r>
          </a:p>
        </p:txBody>
      </p:sp>
      <p:sp>
        <p:nvSpPr>
          <p:cNvPr id="27" name="Скругленный прямоугольник 26">
            <a:hlinkClick r:id="rId16" action="ppaction://hlinksldjump"/>
            <a:extLst>
              <a:ext uri="{FF2B5EF4-FFF2-40B4-BE49-F238E27FC236}">
                <a16:creationId xmlns="" xmlns:a16="http://schemas.microsoft.com/office/drawing/2014/main" id="{C122DA99-B345-D5C4-6A61-4F561B654E46}"/>
              </a:ext>
            </a:extLst>
          </p:cNvPr>
          <p:cNvSpPr/>
          <p:nvPr/>
        </p:nvSpPr>
        <p:spPr>
          <a:xfrm>
            <a:off x="2829221" y="2372877"/>
            <a:ext cx="3289004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 23</a:t>
            </a:r>
          </a:p>
        </p:txBody>
      </p:sp>
      <p:sp>
        <p:nvSpPr>
          <p:cNvPr id="28" name="Скругленный прямоугольник 27">
            <a:hlinkClick r:id="rId13" action="ppaction://hlinksldjump"/>
            <a:extLst>
              <a:ext uri="{FF2B5EF4-FFF2-40B4-BE49-F238E27FC236}">
                <a16:creationId xmlns="" xmlns:a16="http://schemas.microsoft.com/office/drawing/2014/main" id="{29CB1A23-A8E5-A885-CE49-DE27A6210219}"/>
              </a:ext>
            </a:extLst>
          </p:cNvPr>
          <p:cNvSpPr/>
          <p:nvPr/>
        </p:nvSpPr>
        <p:spPr>
          <a:xfrm>
            <a:off x="6198790" y="2372877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 24</a:t>
            </a:r>
          </a:p>
        </p:txBody>
      </p:sp>
      <p:sp>
        <p:nvSpPr>
          <p:cNvPr id="29" name="Скругленный прямоугольник 28">
            <a:hlinkClick r:id="rId17" action="ppaction://hlinksldjump"/>
            <a:extLst>
              <a:ext uri="{FF2B5EF4-FFF2-40B4-BE49-F238E27FC236}">
                <a16:creationId xmlns="" xmlns:a16="http://schemas.microsoft.com/office/drawing/2014/main" id="{2C2C6496-E405-0572-3A2E-0622CDBB04B7}"/>
              </a:ext>
            </a:extLst>
          </p:cNvPr>
          <p:cNvSpPr/>
          <p:nvPr/>
        </p:nvSpPr>
        <p:spPr>
          <a:xfrm>
            <a:off x="8038305" y="2372877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 25</a:t>
            </a:r>
          </a:p>
        </p:txBody>
      </p:sp>
      <p:sp>
        <p:nvSpPr>
          <p:cNvPr id="30" name="Скругленный прямоугольник 29">
            <a:hlinkClick r:id="rId14" action="ppaction://hlinksldjump"/>
            <a:extLst>
              <a:ext uri="{FF2B5EF4-FFF2-40B4-BE49-F238E27FC236}">
                <a16:creationId xmlns="" xmlns:a16="http://schemas.microsoft.com/office/drawing/2014/main" id="{9E42F679-B67E-2B36-9053-A009E24085BE}"/>
              </a:ext>
            </a:extLst>
          </p:cNvPr>
          <p:cNvSpPr/>
          <p:nvPr/>
        </p:nvSpPr>
        <p:spPr>
          <a:xfrm>
            <a:off x="2552258" y="2748230"/>
            <a:ext cx="27381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 27</a:t>
            </a:r>
          </a:p>
        </p:txBody>
      </p:sp>
      <p:sp>
        <p:nvSpPr>
          <p:cNvPr id="31" name="Скругленный прямоугольник 30">
            <a:hlinkClick r:id="rId15" action="ppaction://hlinksldjump"/>
            <a:extLst>
              <a:ext uri="{FF2B5EF4-FFF2-40B4-BE49-F238E27FC236}">
                <a16:creationId xmlns="" xmlns:a16="http://schemas.microsoft.com/office/drawing/2014/main" id="{9E53BF86-1510-F8F5-9329-DC7C0BBD49F9}"/>
              </a:ext>
            </a:extLst>
          </p:cNvPr>
          <p:cNvSpPr/>
          <p:nvPr/>
        </p:nvSpPr>
        <p:spPr>
          <a:xfrm>
            <a:off x="5374357" y="2747210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 28</a:t>
            </a:r>
          </a:p>
        </p:txBody>
      </p:sp>
      <p:sp>
        <p:nvSpPr>
          <p:cNvPr id="32" name="Скругленный прямоугольник 31">
            <a:hlinkClick r:id="" action="ppaction://noaction"/>
            <a:extLst>
              <a:ext uri="{FF2B5EF4-FFF2-40B4-BE49-F238E27FC236}">
                <a16:creationId xmlns="" xmlns:a16="http://schemas.microsoft.com/office/drawing/2014/main" id="{323669C7-2326-A142-CBA6-D9335D6EB948}"/>
              </a:ext>
            </a:extLst>
          </p:cNvPr>
          <p:cNvSpPr/>
          <p:nvPr/>
        </p:nvSpPr>
        <p:spPr>
          <a:xfrm>
            <a:off x="7300321" y="2747191"/>
            <a:ext cx="2479674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прорывные инвестиционные идеи 30</a:t>
            </a:r>
          </a:p>
        </p:txBody>
      </p:sp>
      <p:sp>
        <p:nvSpPr>
          <p:cNvPr id="33" name="Скругленный прямоугольник 32">
            <a:hlinkClick r:id="rId18" action="ppaction://hlinksldjump"/>
            <a:extLst>
              <a:ext uri="{FF2B5EF4-FFF2-40B4-BE49-F238E27FC236}">
                <a16:creationId xmlns="" xmlns:a16="http://schemas.microsoft.com/office/drawing/2014/main" id="{30167278-D764-DCFC-2F5E-16D4076AD1D6}"/>
              </a:ext>
            </a:extLst>
          </p:cNvPr>
          <p:cNvSpPr/>
          <p:nvPr/>
        </p:nvSpPr>
        <p:spPr>
          <a:xfrm>
            <a:off x="626295" y="3126747"/>
            <a:ext cx="241430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31</a:t>
            </a:r>
          </a:p>
        </p:txBody>
      </p:sp>
      <p:sp>
        <p:nvSpPr>
          <p:cNvPr id="34" name="Скругленный прямоугольник 33">
            <a:hlinkClick r:id="" action="ppaction://noaction"/>
            <a:extLst>
              <a:ext uri="{FF2B5EF4-FFF2-40B4-BE49-F238E27FC236}">
                <a16:creationId xmlns="" xmlns:a16="http://schemas.microsoft.com/office/drawing/2014/main" id="{C5F7063F-CAAD-7F9A-7DB5-AB1DA07FCC1E}"/>
              </a:ext>
            </a:extLst>
          </p:cNvPr>
          <p:cNvSpPr/>
          <p:nvPr/>
        </p:nvSpPr>
        <p:spPr>
          <a:xfrm>
            <a:off x="5105416" y="3124655"/>
            <a:ext cx="15949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 33</a:t>
            </a:r>
          </a:p>
        </p:txBody>
      </p:sp>
      <p:sp>
        <p:nvSpPr>
          <p:cNvPr id="35" name="Скругленный прямоугольник 34">
            <a:hlinkClick r:id="rId19" action="ppaction://hlinksldjump"/>
            <a:extLst>
              <a:ext uri="{FF2B5EF4-FFF2-40B4-BE49-F238E27FC236}">
                <a16:creationId xmlns="" xmlns:a16="http://schemas.microsoft.com/office/drawing/2014/main" id="{9C10948B-9597-D731-360F-BF2BC1F5DD42}"/>
              </a:ext>
            </a:extLst>
          </p:cNvPr>
          <p:cNvSpPr/>
          <p:nvPr/>
        </p:nvSpPr>
        <p:spPr>
          <a:xfrm>
            <a:off x="6781167" y="3124655"/>
            <a:ext cx="298564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 по корректировке мер поддержки 35</a:t>
            </a:r>
          </a:p>
        </p:txBody>
      </p:sp>
      <p:sp>
        <p:nvSpPr>
          <p:cNvPr id="36" name="Скругленный прямоугольник 35">
            <a:hlinkClick r:id="rId20" action="ppaction://hlinksldjump"/>
            <a:extLst>
              <a:ext uri="{FF2B5EF4-FFF2-40B4-BE49-F238E27FC236}">
                <a16:creationId xmlns="" xmlns:a16="http://schemas.microsoft.com/office/drawing/2014/main" id="{07ED793E-60D3-7110-D466-58E4E8ECE384}"/>
              </a:ext>
            </a:extLst>
          </p:cNvPr>
          <p:cNvSpPr/>
          <p:nvPr/>
        </p:nvSpPr>
        <p:spPr>
          <a:xfrm>
            <a:off x="626294" y="3505987"/>
            <a:ext cx="161559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будущего МО 36</a:t>
            </a:r>
          </a:p>
        </p:txBody>
      </p:sp>
      <p:sp>
        <p:nvSpPr>
          <p:cNvPr id="37" name="Скругленный прямоугольник 36">
            <a:hlinkClick r:id="rId21" action="ppaction://hlinksldjump"/>
            <a:extLst>
              <a:ext uri="{FF2B5EF4-FFF2-40B4-BE49-F238E27FC236}">
                <a16:creationId xmlns="" xmlns:a16="http://schemas.microsoft.com/office/drawing/2014/main" id="{47CB25E6-C738-DA08-23FB-0FEDD7D0C73A}"/>
              </a:ext>
            </a:extLst>
          </p:cNvPr>
          <p:cNvSpPr/>
          <p:nvPr/>
        </p:nvSpPr>
        <p:spPr>
          <a:xfrm>
            <a:off x="2329840" y="3513357"/>
            <a:ext cx="98060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 37</a:t>
            </a:r>
          </a:p>
        </p:txBody>
      </p:sp>
      <p:sp>
        <p:nvSpPr>
          <p:cNvPr id="38" name="Скругленный прямоугольник 37">
            <a:hlinkClick r:id="" action="ppaction://noaction"/>
            <a:extLst>
              <a:ext uri="{FF2B5EF4-FFF2-40B4-BE49-F238E27FC236}">
                <a16:creationId xmlns="" xmlns:a16="http://schemas.microsoft.com/office/drawing/2014/main" id="{20F99971-D33B-3B10-6865-F7DD040B7BFD}"/>
              </a:ext>
            </a:extLst>
          </p:cNvPr>
          <p:cNvSpPr/>
          <p:nvPr/>
        </p:nvSpPr>
        <p:spPr>
          <a:xfrm>
            <a:off x="3398400" y="3513357"/>
            <a:ext cx="1151731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41</a:t>
            </a:r>
          </a:p>
        </p:txBody>
      </p:sp>
      <p:sp>
        <p:nvSpPr>
          <p:cNvPr id="39" name="Скругленный прямоугольник 38">
            <a:hlinkClick r:id="" action="ppaction://noaction"/>
            <a:extLst>
              <a:ext uri="{FF2B5EF4-FFF2-40B4-BE49-F238E27FC236}">
                <a16:creationId xmlns="" xmlns:a16="http://schemas.microsoft.com/office/drawing/2014/main" id="{746F36A0-F46C-5E8C-2C05-CC75481F2D66}"/>
              </a:ext>
            </a:extLst>
          </p:cNvPr>
          <p:cNvSpPr/>
          <p:nvPr/>
        </p:nvSpPr>
        <p:spPr>
          <a:xfrm>
            <a:off x="4638086" y="3509973"/>
            <a:ext cx="174491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 42</a:t>
            </a:r>
          </a:p>
        </p:txBody>
      </p:sp>
      <p:sp>
        <p:nvSpPr>
          <p:cNvPr id="40" name="Скругленный прямоугольник 39">
            <a:hlinkClick r:id="" action="ppaction://noaction"/>
            <a:extLst>
              <a:ext uri="{FF2B5EF4-FFF2-40B4-BE49-F238E27FC236}">
                <a16:creationId xmlns="" xmlns:a16="http://schemas.microsoft.com/office/drawing/2014/main" id="{215A5C00-A6ED-D713-CB2D-4E74F2712BBF}"/>
              </a:ext>
            </a:extLst>
          </p:cNvPr>
          <p:cNvSpPr/>
          <p:nvPr/>
        </p:nvSpPr>
        <p:spPr>
          <a:xfrm>
            <a:off x="8499855" y="3509973"/>
            <a:ext cx="12669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работы 47</a:t>
            </a:r>
          </a:p>
        </p:txBody>
      </p:sp>
      <p:sp>
        <p:nvSpPr>
          <p:cNvPr id="41" name="Скругленный прямоугольник 40">
            <a:hlinkClick r:id="" action="ppaction://noaction"/>
            <a:extLst>
              <a:ext uri="{FF2B5EF4-FFF2-40B4-BE49-F238E27FC236}">
                <a16:creationId xmlns="" xmlns:a16="http://schemas.microsoft.com/office/drawing/2014/main" id="{FE88E413-F6A8-3703-A8DA-8A1FC8D94A1C}"/>
              </a:ext>
            </a:extLst>
          </p:cNvPr>
          <p:cNvSpPr/>
          <p:nvPr/>
        </p:nvSpPr>
        <p:spPr>
          <a:xfrm>
            <a:off x="626294" y="3885543"/>
            <a:ext cx="185869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 48</a:t>
            </a:r>
          </a:p>
        </p:txBody>
      </p:sp>
      <p:sp>
        <p:nvSpPr>
          <p:cNvPr id="42" name="Скругленный прямоугольник 41">
            <a:hlinkClick r:id="" action="ppaction://noaction"/>
            <a:extLst>
              <a:ext uri="{FF2B5EF4-FFF2-40B4-BE49-F238E27FC236}">
                <a16:creationId xmlns="" xmlns:a16="http://schemas.microsoft.com/office/drawing/2014/main" id="{61103EC1-51AE-7FD0-C0E6-35CAAC3A4C4E}"/>
              </a:ext>
            </a:extLst>
          </p:cNvPr>
          <p:cNvSpPr/>
          <p:nvPr/>
        </p:nvSpPr>
        <p:spPr>
          <a:xfrm>
            <a:off x="2584093" y="3885543"/>
            <a:ext cx="22294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сбора информации 54</a:t>
            </a:r>
          </a:p>
        </p:txBody>
      </p:sp>
      <p:sp>
        <p:nvSpPr>
          <p:cNvPr id="43" name="Скругленный прямоугольник 42">
            <a:hlinkClick r:id="" action="ppaction://noaction"/>
            <a:extLst>
              <a:ext uri="{FF2B5EF4-FFF2-40B4-BE49-F238E27FC236}">
                <a16:creationId xmlns="" xmlns:a16="http://schemas.microsoft.com/office/drawing/2014/main" id="{0593AFA2-BF90-2F96-3CB2-2948DF223DED}"/>
              </a:ext>
            </a:extLst>
          </p:cNvPr>
          <p:cNvSpPr/>
          <p:nvPr/>
        </p:nvSpPr>
        <p:spPr>
          <a:xfrm>
            <a:off x="4912691" y="3885543"/>
            <a:ext cx="249794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 компаний для онлайн опроса 59</a:t>
            </a:r>
          </a:p>
        </p:txBody>
      </p:sp>
      <p:sp>
        <p:nvSpPr>
          <p:cNvPr id="44" name="Скругленный прямоугольник 43">
            <a:hlinkClick r:id="" action="ppaction://noaction"/>
            <a:extLst>
              <a:ext uri="{FF2B5EF4-FFF2-40B4-BE49-F238E27FC236}">
                <a16:creationId xmlns="" xmlns:a16="http://schemas.microsoft.com/office/drawing/2014/main" id="{D43737C4-CC63-83B0-259F-CAC3A55C4F6E}"/>
              </a:ext>
            </a:extLst>
          </p:cNvPr>
          <p:cNvSpPr/>
          <p:nvPr/>
        </p:nvSpPr>
        <p:spPr>
          <a:xfrm>
            <a:off x="7509745" y="3885543"/>
            <a:ext cx="225707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реализации продукции 60</a:t>
            </a:r>
          </a:p>
        </p:txBody>
      </p:sp>
      <p:sp>
        <p:nvSpPr>
          <p:cNvPr id="45" name="Скругленный прямоугольник 44">
            <a:hlinkClick r:id="" action="ppaction://noaction"/>
            <a:extLst>
              <a:ext uri="{FF2B5EF4-FFF2-40B4-BE49-F238E27FC236}">
                <a16:creationId xmlns="" xmlns:a16="http://schemas.microsoft.com/office/drawing/2014/main" id="{82B46855-0A56-8348-3E00-DFA19F7DCCA5}"/>
              </a:ext>
            </a:extLst>
          </p:cNvPr>
          <p:cNvSpPr/>
          <p:nvPr/>
        </p:nvSpPr>
        <p:spPr>
          <a:xfrm>
            <a:off x="626296" y="4264265"/>
            <a:ext cx="16155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 61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>
            <a:hlinkClick r:id="" action="ppaction://noaction"/>
            <a:extLst>
              <a:ext uri="{FF2B5EF4-FFF2-40B4-BE49-F238E27FC236}">
                <a16:creationId xmlns="" xmlns:a16="http://schemas.microsoft.com/office/drawing/2014/main" id="{B22060BD-0659-5DA3-652D-FDD80C7D6AFD}"/>
              </a:ext>
            </a:extLst>
          </p:cNvPr>
          <p:cNvSpPr/>
          <p:nvPr/>
        </p:nvSpPr>
        <p:spPr>
          <a:xfrm>
            <a:off x="6470954" y="3511499"/>
            <a:ext cx="194094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 43</a:t>
            </a:r>
          </a:p>
        </p:txBody>
      </p:sp>
      <p:sp>
        <p:nvSpPr>
          <p:cNvPr id="7" name="Скругленный прямоугольник 6">
            <a:hlinkClick r:id="rId22" action="ppaction://hlinksldjump"/>
            <a:extLst>
              <a:ext uri="{FF2B5EF4-FFF2-40B4-BE49-F238E27FC236}">
                <a16:creationId xmlns="" xmlns:a16="http://schemas.microsoft.com/office/drawing/2014/main" id="{2029B849-BBFE-D583-1092-C2F3C544AF93}"/>
              </a:ext>
            </a:extLst>
          </p:cNvPr>
          <p:cNvSpPr/>
          <p:nvPr/>
        </p:nvSpPr>
        <p:spPr>
          <a:xfrm>
            <a:off x="3121430" y="3124655"/>
            <a:ext cx="190315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МО </a:t>
            </a:r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15" name="Скругленный прямоугольник 14">
            <a:hlinkClick r:id="rId23" action="ppaction://hlinksldjump"/>
            <a:extLst>
              <a:ext uri="{FF2B5EF4-FFF2-40B4-BE49-F238E27FC236}">
                <a16:creationId xmlns="" xmlns:a16="http://schemas.microsoft.com/office/drawing/2014/main" id="{795F0490-A705-4B6C-7CFA-B866052CC901}"/>
              </a:ext>
            </a:extLst>
          </p:cNvPr>
          <p:cNvSpPr/>
          <p:nvPr/>
        </p:nvSpPr>
        <p:spPr>
          <a:xfrm>
            <a:off x="626295" y="2747191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округа 26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5CED2FFE-BE20-C9FC-C4FE-C7A93E57A3E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МО «ХАСАВЮРТОВСКИЙ РАЙОН» (УПРАВЛЕНИЕ ЭКОНОМИКИ)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B946CC3B-E7A5-5DAB-47AC-C99330C4DCF6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«Хасавюртовский район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82AD1CC4-F5F3-D50B-AD27-5325F86B9A2D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lvl="0">
              <a:defRPr/>
            </a:pPr>
            <a:r>
              <a:rPr lang="ru-RU" sz="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Дагестан</a:t>
            </a:r>
            <a:endParaRPr lang="x-none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7FD2F0FA-09C3-9ABB-A3C2-00048CBF7399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584" b="-264"/>
          <a:stretch/>
        </p:blipFill>
        <p:spPr>
          <a:xfrm>
            <a:off x="9136771" y="216916"/>
            <a:ext cx="550181" cy="66901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20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=""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РЕАЛИЗУЕММЫЕ 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725084"/>
              </p:ext>
            </p:extLst>
          </p:nvPr>
        </p:nvGraphicFramePr>
        <p:xfrm>
          <a:off x="627015" y="1376761"/>
          <a:ext cx="9136390" cy="4925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=""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=""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=""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="" xmlns:a16="http://schemas.microsoft.com/office/drawing/2014/main" val="4168060387"/>
                    </a:ext>
                  </a:extLst>
                </a:gridCol>
              </a:tblGrid>
              <a:tr h="787084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00895412"/>
                  </a:ext>
                </a:extLst>
              </a:tr>
              <a:tr h="103453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6187201"/>
                  </a:ext>
                </a:extLst>
              </a:tr>
              <a:tr h="103453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1925131"/>
                  </a:ext>
                </a:extLst>
              </a:tr>
              <a:tr h="103453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548693"/>
                  </a:ext>
                </a:extLst>
              </a:tr>
              <a:tr h="517265">
                <a:tc rowSpan="2"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30485187"/>
                  </a:ext>
                </a:extLst>
              </a:tr>
              <a:tr h="517265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57956864"/>
                  </a:ext>
                </a:extLst>
              </a:tr>
            </a:tbl>
          </a:graphicData>
        </a:graphic>
      </p:graphicFrame>
      <p:pic>
        <p:nvPicPr>
          <p:cNvPr id="9" name="Рисунок 8" descr="Коробка со сплошной заливкой">
            <a:extLst>
              <a:ext uri="{FF2B5EF4-FFF2-40B4-BE49-F238E27FC236}">
                <a16:creationId xmlns="" xmlns:a16="http://schemas.microsoft.com/office/drawing/2014/main" id="{5D0287BC-73B1-2001-592C-910FF8D4A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70" y="5606718"/>
            <a:ext cx="360000" cy="360000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="" xmlns:a16="http://schemas.microsoft.com/office/drawing/2014/main" id="{468E90E6-BD38-5DFE-4C51-279574746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70" y="4574502"/>
            <a:ext cx="360000" cy="360000"/>
          </a:xfrm>
          <a:prstGeom prst="rect">
            <a:avLst/>
          </a:prstGeom>
        </p:spPr>
      </p:pic>
      <p:pic>
        <p:nvPicPr>
          <p:cNvPr id="12" name="Рисунок 11" descr="Бумага со сплошной заливкой">
            <a:extLst>
              <a:ext uri="{FF2B5EF4-FFF2-40B4-BE49-F238E27FC236}">
                <a16:creationId xmlns="" xmlns:a16="http://schemas.microsoft.com/office/drawing/2014/main" id="{5ED32E53-7029-18FD-10BF-3F5392B8E6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270" y="2508321"/>
            <a:ext cx="360000" cy="360000"/>
          </a:xfrm>
          <a:prstGeom prst="rect">
            <a:avLst/>
          </a:prstGeom>
        </p:spPr>
      </p:pic>
      <p:pic>
        <p:nvPicPr>
          <p:cNvPr id="14" name="Рисунок 13" descr="Стоп со сплошной заливкой">
            <a:extLst>
              <a:ext uri="{FF2B5EF4-FFF2-40B4-BE49-F238E27FC236}">
                <a16:creationId xmlns="" xmlns:a16="http://schemas.microsoft.com/office/drawing/2014/main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270" y="3540537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46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6CCE0D6-7DF6-78BC-6745-3F7E234F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="" xmlns:a16="http://schemas.microsoft.com/office/drawing/2014/main" id="{041D042B-3B53-D8B6-B4DC-E053370D7C6B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ЭКОЛОГИЯ И ТУРИЗМ</a:t>
            </a:r>
            <a:endParaRPr lang="x-none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CB5D2CC5-5135-0057-EAB2-D6909D185EC2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МЕДИЦИНА</a:t>
            </a: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="" xmlns:a16="http://schemas.microsoft.com/office/drawing/2014/main" id="{94B40483-324B-CDF9-5457-8B58D46D878F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ПРЕДПРИНИМАТЕЛЬСТВА</a:t>
            </a: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="" xmlns:a16="http://schemas.microsoft.com/office/drawing/2014/main" id="{13238D4C-D3CA-3C40-9E20-F77BB5E78E3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ОТКРЫТИЕ </a:t>
            </a:r>
          </a:p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НОВОГО БИЗНЕСА</a:t>
            </a:r>
            <a:endParaRPr lang="x-none" dirty="0"/>
          </a:p>
        </p:txBody>
      </p:sp>
      <p:sp>
        <p:nvSpPr>
          <p:cNvPr id="249" name="Скругленный прямоугольник 248">
            <a:extLst>
              <a:ext uri="{FF2B5EF4-FFF2-40B4-BE49-F238E27FC236}">
                <a16:creationId xmlns="" xmlns:a16="http://schemas.microsoft.com/office/drawing/2014/main" id="{3B229075-F001-5284-9486-1B571DB05AE7}"/>
              </a:ext>
            </a:extLst>
          </p:cNvPr>
          <p:cNvSpPr/>
          <p:nvPr/>
        </p:nvSpPr>
        <p:spPr>
          <a:xfrm>
            <a:off x="7598612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28CEE0DC-4273-C27E-8A3C-C5D1BB40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39F97C97-8F87-4D15-DD0F-74FDCD782132}"/>
              </a:ext>
            </a:extLst>
          </p:cNvPr>
          <p:cNvSpPr/>
          <p:nvPr/>
        </p:nvSpPr>
        <p:spPr>
          <a:xfrm>
            <a:off x="627016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="" xmlns:a16="http://schemas.microsoft.com/office/drawing/2014/main" id="{337F781C-DC1B-0C6C-6FC9-D556840BFDCD}"/>
              </a:ext>
            </a:extLst>
          </p:cNvPr>
          <p:cNvSpPr/>
          <p:nvPr/>
        </p:nvSpPr>
        <p:spPr>
          <a:xfrm>
            <a:off x="2954593" y="2269714"/>
            <a:ext cx="2196000" cy="4038109"/>
          </a:xfrm>
          <a:prstGeom prst="roundRect">
            <a:avLst>
              <a:gd name="adj" fmla="val 115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="" xmlns:a16="http://schemas.microsoft.com/office/drawing/2014/main" id="{6AE1CBD3-7EE8-EDB1-211F-63CB82334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3399" y="2397281"/>
            <a:ext cx="360000" cy="360000"/>
          </a:xfrm>
          <a:prstGeom prst="rect">
            <a:avLst/>
          </a:prstGeom>
        </p:spPr>
      </p:pic>
      <p:sp>
        <p:nvSpPr>
          <p:cNvPr id="221" name="Скругленный прямоугольник 220">
            <a:extLst>
              <a:ext uri="{FF2B5EF4-FFF2-40B4-BE49-F238E27FC236}">
                <a16:creationId xmlns="" xmlns:a16="http://schemas.microsoft.com/office/drawing/2014/main" id="{3EB81144-74B3-A3ED-2E67-D01C2E3D9989}"/>
              </a:ext>
            </a:extLst>
          </p:cNvPr>
          <p:cNvSpPr/>
          <p:nvPr/>
        </p:nvSpPr>
        <p:spPr>
          <a:xfrm>
            <a:off x="5276603" y="2274322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94730B4-A050-E830-ECD6-BBBF7E2E97D9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F28E1C5E-2F00-951F-A7E4-795E2E7F77CE}"/>
              </a:ext>
            </a:extLst>
          </p:cNvPr>
          <p:cNvSpPr/>
          <p:nvPr/>
        </p:nvSpPr>
        <p:spPr>
          <a:xfrm>
            <a:off x="627016" y="163628"/>
            <a:ext cx="146304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Портфель со сплошной заливкой">
            <a:extLst>
              <a:ext uri="{FF2B5EF4-FFF2-40B4-BE49-F238E27FC236}">
                <a16:creationId xmlns="" xmlns:a16="http://schemas.microsoft.com/office/drawing/2014/main" id="{70EFE74E-CFED-EF9E-4E2B-C173DB5DF3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80976" y="2397281"/>
            <a:ext cx="360000" cy="360000"/>
          </a:xfrm>
          <a:prstGeom prst="rect">
            <a:avLst/>
          </a:prstGeom>
        </p:spPr>
      </p:pic>
      <p:pic>
        <p:nvPicPr>
          <p:cNvPr id="12" name="Рисунок 11" descr="Приблизить со сплошной заливкой">
            <a:extLst>
              <a:ext uri="{FF2B5EF4-FFF2-40B4-BE49-F238E27FC236}">
                <a16:creationId xmlns="" xmlns:a16="http://schemas.microsoft.com/office/drawing/2014/main" id="{0D92D59F-443B-6676-F177-A93701E6C8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02986" y="2397281"/>
            <a:ext cx="360000" cy="360000"/>
          </a:xfrm>
          <a:prstGeom prst="rect">
            <a:avLst/>
          </a:prstGeom>
        </p:spPr>
      </p:pic>
      <p:pic>
        <p:nvPicPr>
          <p:cNvPr id="13" name="Рисунок 12" descr="Растение со сплошной заливкой">
            <a:extLst>
              <a:ext uri="{FF2B5EF4-FFF2-40B4-BE49-F238E27FC236}">
                <a16:creationId xmlns="" xmlns:a16="http://schemas.microsoft.com/office/drawing/2014/main" id="{04654EEF-3B11-AE1B-E554-88FA80EF1D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24995" y="2397281"/>
            <a:ext cx="360000" cy="36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A88E441-07D1-91D7-7BFA-4D1DCB1665E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3566BDC-3FDF-7E19-F2FB-6BEC5633E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E7DE80EC-0D5E-2CE5-A253-1B23860C0938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C234438-277E-E93E-9F0B-6A07A103DC9E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ПОДРАЗУМЕВАЮЩИЕ ИНТЕГРАЦИОННЫЕ РЕШЕНИЯ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A36DF5A3-29D2-433D-5105-9AE66CAD081F}"/>
              </a:ext>
            </a:extLst>
          </p:cNvPr>
          <p:cNvSpPr/>
          <p:nvPr/>
        </p:nvSpPr>
        <p:spPr>
          <a:xfrm>
            <a:off x="627016" y="163628"/>
            <a:ext cx="146304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=""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DCFE9C40-B962-807E-4F57-B06931E7A9CF}"/>
              </a:ext>
            </a:extLst>
          </p:cNvPr>
          <p:cNvSpPr/>
          <p:nvPr/>
        </p:nvSpPr>
        <p:spPr>
          <a:xfrm>
            <a:off x="3715186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ПРЕДПОСЫЛКИ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D7DFB136-02A2-AE0A-8B68-20139327D9C7}"/>
              </a:ext>
            </a:extLst>
          </p:cNvPr>
          <p:cNvSpPr/>
          <p:nvPr/>
        </p:nvSpPr>
        <p:spPr>
          <a:xfrm>
            <a:off x="3731307" y="2208120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>
            <a:extLst>
              <a:ext uri="{FF2B5EF4-FFF2-40B4-BE49-F238E27FC236}">
                <a16:creationId xmlns="" xmlns:a16="http://schemas.microsoft.com/office/drawing/2014/main" id="{2F060A51-0F2B-363B-5CB8-B01458A861EB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ПОЯСНЕНИЕ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BD2D95E1-482D-ED49-3278-F9B13CD646F5}"/>
              </a:ext>
            </a:extLst>
          </p:cNvPr>
          <p:cNvSpPr/>
          <p:nvPr/>
        </p:nvSpPr>
        <p:spPr>
          <a:xfrm>
            <a:off x="621446" y="2284898"/>
            <a:ext cx="2934749" cy="912927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15DA7B63-15C3-8BD4-B69B-67FC0FF2FF1C}"/>
              </a:ext>
            </a:extLst>
          </p:cNvPr>
          <p:cNvSpPr/>
          <p:nvPr/>
        </p:nvSpPr>
        <p:spPr>
          <a:xfrm>
            <a:off x="660386" y="3321489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167C0716-A05D-1621-2CBB-28E172CCB494}"/>
              </a:ext>
            </a:extLst>
          </p:cNvPr>
          <p:cNvSpPr/>
          <p:nvPr/>
        </p:nvSpPr>
        <p:spPr>
          <a:xfrm>
            <a:off x="621446" y="4351906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endParaRPr kumimoji="0" lang="x-none" sz="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5B831CE5-5EF6-D2B0-B1EA-7CCDE35543AD}"/>
              </a:ext>
            </a:extLst>
          </p:cNvPr>
          <p:cNvSpPr/>
          <p:nvPr/>
        </p:nvSpPr>
        <p:spPr>
          <a:xfrm>
            <a:off x="621446" y="5398230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3C9A40C-119F-3EC0-18BB-806107FE5491}"/>
              </a:ext>
            </a:extLst>
          </p:cNvPr>
          <p:cNvSpPr txBox="1"/>
          <p:nvPr/>
        </p:nvSpPr>
        <p:spPr>
          <a:xfrm>
            <a:off x="632590" y="6365207"/>
            <a:ext cx="680773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*Данные решения выбраны на основе сфер деятельности предприятий, возможностей интеграций и потенциалу развития покупала компаний и отраслей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="" xmlns:a16="http://schemas.microsoft.com/office/drawing/2014/main" id="{07A62703-E669-90E7-14C5-24861E469126}"/>
              </a:ext>
            </a:extLst>
          </p:cNvPr>
          <p:cNvSpPr/>
          <p:nvPr/>
        </p:nvSpPr>
        <p:spPr>
          <a:xfrm>
            <a:off x="3724106" y="3339968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="" xmlns:a16="http://schemas.microsoft.com/office/drawing/2014/main" id="{CA26F835-0B95-897E-6063-4F93BAC8FD94}"/>
              </a:ext>
            </a:extLst>
          </p:cNvPr>
          <p:cNvSpPr/>
          <p:nvPr/>
        </p:nvSpPr>
        <p:spPr>
          <a:xfrm>
            <a:off x="3724106" y="4385436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="" xmlns:a16="http://schemas.microsoft.com/office/drawing/2014/main" id="{8A45D0F1-B7AD-B411-0327-CE1C4017B2D4}"/>
              </a:ext>
            </a:extLst>
          </p:cNvPr>
          <p:cNvSpPr/>
          <p:nvPr/>
        </p:nvSpPr>
        <p:spPr>
          <a:xfrm>
            <a:off x="3731307" y="5420599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="" xmlns:a16="http://schemas.microsoft.com/office/drawing/2014/main" id="{9EEA01EE-7DB6-0FD9-25A5-44A7A7285E21}"/>
              </a:ext>
            </a:extLst>
          </p:cNvPr>
          <p:cNvSpPr/>
          <p:nvPr/>
        </p:nvSpPr>
        <p:spPr>
          <a:xfrm>
            <a:off x="6819477" y="2289848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="" xmlns:a16="http://schemas.microsoft.com/office/drawing/2014/main" id="{12A29E5A-1FC1-A504-AD05-3731BB6D4051}"/>
              </a:ext>
            </a:extLst>
          </p:cNvPr>
          <p:cNvSpPr/>
          <p:nvPr/>
        </p:nvSpPr>
        <p:spPr>
          <a:xfrm>
            <a:off x="6819477" y="3335316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="" xmlns:a16="http://schemas.microsoft.com/office/drawing/2014/main" id="{C00317B0-C8FD-EE5D-4E82-1DAABC8B9F1D}"/>
              </a:ext>
            </a:extLst>
          </p:cNvPr>
          <p:cNvSpPr/>
          <p:nvPr/>
        </p:nvSpPr>
        <p:spPr>
          <a:xfrm>
            <a:off x="6819477" y="4380784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800" i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="" xmlns:a16="http://schemas.microsoft.com/office/drawing/2014/main" id="{650FD8A6-963A-5995-BA9F-9B78037E8BC9}"/>
              </a:ext>
            </a:extLst>
          </p:cNvPr>
          <p:cNvSpPr/>
          <p:nvPr/>
        </p:nvSpPr>
        <p:spPr>
          <a:xfrm>
            <a:off x="6819477" y="5426252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Рисунок 38" descr="Переработка со сплошной заливкой">
            <a:extLst>
              <a:ext uri="{FF2B5EF4-FFF2-40B4-BE49-F238E27FC236}">
                <a16:creationId xmlns="" xmlns:a16="http://schemas.microsoft.com/office/drawing/2014/main" id="{1E70E407-4E40-D916-E4BF-214E5495D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70" y="2561361"/>
            <a:ext cx="360000" cy="360000"/>
          </a:xfrm>
          <a:prstGeom prst="rect">
            <a:avLst/>
          </a:prstGeom>
        </p:spPr>
      </p:pic>
      <p:pic>
        <p:nvPicPr>
          <p:cNvPr id="40" name="Рисунок 39" descr="Схема с ветвлением со сплошной заливкой">
            <a:extLst>
              <a:ext uri="{FF2B5EF4-FFF2-40B4-BE49-F238E27FC236}">
                <a16:creationId xmlns="" xmlns:a16="http://schemas.microsoft.com/office/drawing/2014/main" id="{0CA82A5A-9B27-500A-36E8-AC7CAAFB65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70" y="3606979"/>
            <a:ext cx="360000" cy="360000"/>
          </a:xfrm>
          <a:prstGeom prst="rect">
            <a:avLst/>
          </a:prstGeom>
        </p:spPr>
      </p:pic>
      <p:pic>
        <p:nvPicPr>
          <p:cNvPr id="42" name="Рисунок 41" descr="Новогодняя ёлка со сплошной заливкой">
            <a:extLst>
              <a:ext uri="{FF2B5EF4-FFF2-40B4-BE49-F238E27FC236}">
                <a16:creationId xmlns="" xmlns:a16="http://schemas.microsoft.com/office/drawing/2014/main" id="{9B0A7EBD-D696-3B5D-1D40-CAA460E1C0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270" y="4639906"/>
            <a:ext cx="360000" cy="360000"/>
          </a:xfrm>
          <a:prstGeom prst="rect">
            <a:avLst/>
          </a:prstGeom>
        </p:spPr>
      </p:pic>
      <p:pic>
        <p:nvPicPr>
          <p:cNvPr id="43" name="Рисунок 42" descr="Производство со сплошной заливкой">
            <a:extLst>
              <a:ext uri="{FF2B5EF4-FFF2-40B4-BE49-F238E27FC236}">
                <a16:creationId xmlns="" xmlns:a16="http://schemas.microsoft.com/office/drawing/2014/main" id="{9A28CC72-C8D7-D9F1-192E-20D9A64B6F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270" y="5686230"/>
            <a:ext cx="360000" cy="36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2BDDE5A-DDA1-CD42-B7BB-B75755FD0DB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2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5" y="1401547"/>
            <a:ext cx="2509157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="" xmlns:a16="http://schemas.microsoft.com/office/drawing/2014/main" id="{ED5127D8-F80B-2E74-96D7-6C60603119FC}"/>
              </a:ext>
            </a:extLst>
          </p:cNvPr>
          <p:cNvSpPr/>
          <p:nvPr/>
        </p:nvSpPr>
        <p:spPr>
          <a:xfrm>
            <a:off x="627015" y="2755704"/>
            <a:ext cx="8497394" cy="3073973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821550" y="1582759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821550" y="2052325"/>
            <a:ext cx="16279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896919"/>
              </p:ext>
            </p:extLst>
          </p:nvPr>
        </p:nvGraphicFramePr>
        <p:xfrm>
          <a:off x="821550" y="2808244"/>
          <a:ext cx="8029306" cy="2945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7903"/>
                <a:gridCol w="1246321"/>
                <a:gridCol w="1097033"/>
                <a:gridCol w="1404452"/>
                <a:gridCol w="1404452"/>
                <a:gridCol w="1319145"/>
              </a:tblGrid>
              <a:tr h="1743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100">
                          <a:effectLst/>
                        </a:rPr>
                        <a:t>Адрес (местоположение) объекта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Сведения об объектах недвижимого имущества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Сведения о правообладателях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</a:tr>
              <a:tr h="439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Категория земель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Кадастровый номер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Площадь, кв.м.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Вид разрешенного использования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/>
                </a:tc>
              </a:tr>
              <a:tr h="668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 Дагестан, Хасавюртовский район, 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с. Кандаураул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Земли населенных пунктов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05:05:000054:1746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100,0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Предпринимательство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Администрация                 МО «Хасавюртовский район»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</a:tr>
              <a:tr h="668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 Дагестан, Хасавюртовский район, 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с. Кандаураул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Земли населенных пунктов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05:05:000054:1753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105,0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Предпринимательство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Администрация                 МО «Хасавюртовский район»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</a:tr>
              <a:tr h="668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 Дагестан, Хасавюртовский район, 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с. Муцалаул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Неразграниченные земли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05:05:000003:4217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246,0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100">
                          <a:effectLst/>
                        </a:rPr>
                        <a:t>Строительство остановки для маршрутного автотранспорта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Администрация                 МО «Хасавюртовский район»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2" marR="6320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FC70EFB-A1FF-D561-3A63-16A2697A6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B9D1D969-8F86-E80D-DECA-A11A5C6E5076}"/>
              </a:ext>
            </a:extLst>
          </p:cNvPr>
          <p:cNvSpPr/>
          <p:nvPr/>
        </p:nvSpPr>
        <p:spPr>
          <a:xfrm>
            <a:off x="627016" y="1401546"/>
            <a:ext cx="2195999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0C01CA-C287-89F8-7489-147F18CBED12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МО ПО РАБОТЕ                                С ИНВЕСТОРАМИ И МЕХАНИЗМ РАБОТЬ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НИМИ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CCC73B85-D007-B69D-B706-5E327344A476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="" xmlns:a16="http://schemas.microsoft.com/office/drawing/2014/main" id="{3357558C-0A85-0117-46FB-F329604F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FC460D8B-A2D5-EB35-FFCE-B53F28685B34}"/>
              </a:ext>
            </a:extLst>
          </p:cNvPr>
          <p:cNvSpPr/>
          <p:nvPr/>
        </p:nvSpPr>
        <p:spPr>
          <a:xfrm>
            <a:off x="2962388" y="1368522"/>
            <a:ext cx="3348000" cy="775597"/>
          </a:xfrm>
          <a:prstGeom prst="roundRect">
            <a:avLst>
              <a:gd name="adj" fmla="val 331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ЕСТЬ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5C391C53-720A-96BE-9A55-A777FD939A6A}"/>
              </a:ext>
            </a:extLst>
          </p:cNvPr>
          <p:cNvSpPr/>
          <p:nvPr/>
        </p:nvSpPr>
        <p:spPr>
          <a:xfrm>
            <a:off x="620407" y="2283851"/>
            <a:ext cx="2194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ИНФОРМИРОВАНИЕ ИНВЕСТОРОВ            И ПРЕДПРИНИМАТЕЛЕИ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3263EEAE-FEDF-4B38-6170-68E3C9246E3B}"/>
              </a:ext>
            </a:extLst>
          </p:cNvPr>
          <p:cNvSpPr/>
          <p:nvPr/>
        </p:nvSpPr>
        <p:spPr>
          <a:xfrm>
            <a:off x="620406" y="2876559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РАСПРЕДЕЛЕНИЕ ПЛОЩАДОК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4C6DBF16-191C-434B-8D6E-FE514DDE4EBC}"/>
              </a:ext>
            </a:extLst>
          </p:cNvPr>
          <p:cNvSpPr/>
          <p:nvPr/>
        </p:nvSpPr>
        <p:spPr>
          <a:xfrm>
            <a:off x="620406" y="3469267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6883FA95-A71D-29DF-60BE-FAF5B0A60D5C}"/>
              </a:ext>
            </a:extLst>
          </p:cNvPr>
          <p:cNvSpPr/>
          <p:nvPr/>
        </p:nvSpPr>
        <p:spPr>
          <a:xfrm>
            <a:off x="620406" y="4061975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="" xmlns:a16="http://schemas.microsoft.com/office/drawing/2014/main" id="{CFD6CE53-58D8-A966-7A1A-4AA928A9B291}"/>
              </a:ext>
            </a:extLst>
          </p:cNvPr>
          <p:cNvSpPr/>
          <p:nvPr/>
        </p:nvSpPr>
        <p:spPr>
          <a:xfrm>
            <a:off x="620406" y="4654683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РЕШЕНИЕ И УСКОРЕНИЕ РАССМОТРЕНИЯ АДМИНИСТРАТИВНЫХ ВОПРОСОВ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="" xmlns:a16="http://schemas.microsoft.com/office/drawing/2014/main" id="{C4784D0C-C0E6-CDCD-9856-24BA243718F6}"/>
              </a:ext>
            </a:extLst>
          </p:cNvPr>
          <p:cNvSpPr/>
          <p:nvPr/>
        </p:nvSpPr>
        <p:spPr>
          <a:xfrm>
            <a:off x="620406" y="5247391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="" xmlns:a16="http://schemas.microsoft.com/office/drawing/2014/main" id="{9D9224EF-80AA-1AB2-8E2B-866EBD1CB0E9}"/>
              </a:ext>
            </a:extLst>
          </p:cNvPr>
          <p:cNvSpPr/>
          <p:nvPr/>
        </p:nvSpPr>
        <p:spPr>
          <a:xfrm>
            <a:off x="620406" y="5840100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="" xmlns:a16="http://schemas.microsoft.com/office/drawing/2014/main" id="{B1E128B1-995E-EC41-5EB8-A39E158581E1}"/>
              </a:ext>
            </a:extLst>
          </p:cNvPr>
          <p:cNvSpPr/>
          <p:nvPr/>
        </p:nvSpPr>
        <p:spPr>
          <a:xfrm>
            <a:off x="6439596" y="1400481"/>
            <a:ext cx="334800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ДОЛЖНО БЫТЬ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C2F7540E-092E-60C6-7571-A4EF5CD19B88}"/>
              </a:ext>
            </a:extLst>
          </p:cNvPr>
          <p:cNvSpPr/>
          <p:nvPr/>
        </p:nvSpPr>
        <p:spPr>
          <a:xfrm>
            <a:off x="2954593" y="228385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администрации, регулярная коммуникация                         с предпринимателями (рассылки на почты предпринимателей, звонки, ежегодные встречи)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="" xmlns:a16="http://schemas.microsoft.com/office/drawing/2014/main" id="{B1A71364-7219-9B02-0F5E-032DE88FD20A}"/>
              </a:ext>
            </a:extLst>
          </p:cNvPr>
          <p:cNvSpPr/>
          <p:nvPr/>
        </p:nvSpPr>
        <p:spPr>
          <a:xfrm>
            <a:off x="2954593" y="287655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всегда достаточно инвесторов для проведения тендерной процедуры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="" xmlns:a16="http://schemas.microsoft.com/office/drawing/2014/main" id="{7D859C09-30DF-66FB-2753-8AF67BC2F27A}"/>
              </a:ext>
            </a:extLst>
          </p:cNvPr>
          <p:cNvSpPr/>
          <p:nvPr/>
        </p:nvSpPr>
        <p:spPr>
          <a:xfrm>
            <a:off x="2954593" y="346926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B503E6F3-9BA9-736C-8997-1A19BDFDE55B}"/>
              </a:ext>
            </a:extLst>
          </p:cNvPr>
          <p:cNvSpPr/>
          <p:nvPr/>
        </p:nvSpPr>
        <p:spPr>
          <a:xfrm>
            <a:off x="2954593" y="4061975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Скругленный прямоугольник 44">
            <a:extLst>
              <a:ext uri="{FF2B5EF4-FFF2-40B4-BE49-F238E27FC236}">
                <a16:creationId xmlns="" xmlns:a16="http://schemas.microsoft.com/office/drawing/2014/main" id="{90A026D4-720E-6A15-BA60-176A2D0864BE}"/>
              </a:ext>
            </a:extLst>
          </p:cNvPr>
          <p:cNvSpPr/>
          <p:nvPr/>
        </p:nvSpPr>
        <p:spPr>
          <a:xfrm>
            <a:off x="2954593" y="465468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="" xmlns:a16="http://schemas.microsoft.com/office/drawing/2014/main" id="{5C80F8D5-9284-0997-F20F-D5F70709BA6B}"/>
              </a:ext>
            </a:extLst>
          </p:cNvPr>
          <p:cNvSpPr/>
          <p:nvPr/>
        </p:nvSpPr>
        <p:spPr>
          <a:xfrm>
            <a:off x="2954593" y="524739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587BB692-BB68-A96A-CE3E-27B0341F4A21}"/>
              </a:ext>
            </a:extLst>
          </p:cNvPr>
          <p:cNvSpPr/>
          <p:nvPr/>
        </p:nvSpPr>
        <p:spPr>
          <a:xfrm>
            <a:off x="2954593" y="5840100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="" xmlns:a16="http://schemas.microsoft.com/office/drawing/2014/main" id="{9AF7ABEC-783A-2BF0-D560-E0555624AD14}"/>
              </a:ext>
            </a:extLst>
          </p:cNvPr>
          <p:cNvSpPr/>
          <p:nvPr/>
        </p:nvSpPr>
        <p:spPr>
          <a:xfrm>
            <a:off x="6440781" y="228385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администрации, статьи на сайтах для инвесторов              и предпринимателей, регулярная коммуникация</a:t>
            </a:r>
            <a:r>
              <a:rPr kumimoji="0" lang="en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с предпринимателями (почтовая рассылка, звонки,       общий чат администрации с предпринимателями)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="" xmlns:a16="http://schemas.microsoft.com/office/drawing/2014/main" id="{773E7195-35FF-216B-640A-E84CFD06B73E}"/>
              </a:ext>
            </a:extLst>
          </p:cNvPr>
          <p:cNvSpPr/>
          <p:nvPr/>
        </p:nvSpPr>
        <p:spPr>
          <a:xfrm>
            <a:off x="6440781" y="287655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Привлечение инвесторов для распределения площадок через тендерную процедуру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="" xmlns:a16="http://schemas.microsoft.com/office/drawing/2014/main" id="{28F6FF4D-AEED-8AB5-6849-0B7A290DC785}"/>
              </a:ext>
            </a:extLst>
          </p:cNvPr>
          <p:cNvSpPr/>
          <p:nvPr/>
        </p:nvSpPr>
        <p:spPr>
          <a:xfrm>
            <a:off x="6440781" y="346926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="" xmlns:a16="http://schemas.microsoft.com/office/drawing/2014/main" id="{4DA3611C-DDED-E11A-A341-EB83BDAB6CA0}"/>
              </a:ext>
            </a:extLst>
          </p:cNvPr>
          <p:cNvSpPr/>
          <p:nvPr/>
        </p:nvSpPr>
        <p:spPr>
          <a:xfrm>
            <a:off x="6440781" y="4061975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="" xmlns:a16="http://schemas.microsoft.com/office/drawing/2014/main" id="{421A2ED1-F024-4A7A-BD56-4C7BB30C0C67}"/>
              </a:ext>
            </a:extLst>
          </p:cNvPr>
          <p:cNvSpPr/>
          <p:nvPr/>
        </p:nvSpPr>
        <p:spPr>
          <a:xfrm>
            <a:off x="6440781" y="465468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="" xmlns:a16="http://schemas.microsoft.com/office/drawing/2014/main" id="{472E3AEB-A774-97BE-7C3F-BB05307E9C51}"/>
              </a:ext>
            </a:extLst>
          </p:cNvPr>
          <p:cNvSpPr/>
          <p:nvPr/>
        </p:nvSpPr>
        <p:spPr>
          <a:xfrm>
            <a:off x="6440781" y="524739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="" xmlns:a16="http://schemas.microsoft.com/office/drawing/2014/main" id="{D8C2B90C-11F2-8D2A-7A16-7C26268DC58F}"/>
              </a:ext>
            </a:extLst>
          </p:cNvPr>
          <p:cNvSpPr/>
          <p:nvPr/>
        </p:nvSpPr>
        <p:spPr>
          <a:xfrm>
            <a:off x="6440781" y="5840100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9" name="Рисунок 68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46C043A9-712E-86AC-3639-5FC5E87C4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8998" y="2343541"/>
            <a:ext cx="365554" cy="365554"/>
          </a:xfrm>
          <a:prstGeom prst="rect">
            <a:avLst/>
          </a:prstGeom>
        </p:spPr>
      </p:pic>
      <p:pic>
        <p:nvPicPr>
          <p:cNvPr id="85" name="Рисунок 84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D02FAB9C-22E8-D5B8-E9CB-04F444497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5608" y="2937871"/>
            <a:ext cx="365554" cy="365554"/>
          </a:xfrm>
          <a:prstGeom prst="rect">
            <a:avLst/>
          </a:prstGeom>
        </p:spPr>
      </p:pic>
      <p:pic>
        <p:nvPicPr>
          <p:cNvPr id="87" name="Рисунок 86" descr="Запрещено со сплошной заливкой">
            <a:extLst>
              <a:ext uri="{FF2B5EF4-FFF2-40B4-BE49-F238E27FC236}">
                <a16:creationId xmlns="" xmlns:a16="http://schemas.microsoft.com/office/drawing/2014/main" id="{8C5D4674-72C2-BE20-90E9-ACE14708A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3866" y="2937871"/>
            <a:ext cx="360000" cy="360000"/>
          </a:xfrm>
          <a:prstGeom prst="rect">
            <a:avLst/>
          </a:prstGeom>
        </p:spPr>
      </p:pic>
      <p:sp>
        <p:nvSpPr>
          <p:cNvPr id="88" name="Скругленный прямоугольник 87">
            <a:extLst>
              <a:ext uri="{FF2B5EF4-FFF2-40B4-BE49-F238E27FC236}">
                <a16:creationId xmlns="" xmlns:a16="http://schemas.microsoft.com/office/drawing/2014/main" id="{EB6B743D-795C-9F66-43B5-0D7D12A5B711}"/>
              </a:ext>
            </a:extLst>
          </p:cNvPr>
          <p:cNvSpPr/>
          <p:nvPr/>
        </p:nvSpPr>
        <p:spPr>
          <a:xfrm>
            <a:off x="619221" y="3475239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ИНФРАСТРУКТУРА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ИНВЕСТИЦИОННЫХ ПЛОЩАДКАХ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Скругленный прямоугольник 88">
            <a:extLst>
              <a:ext uri="{FF2B5EF4-FFF2-40B4-BE49-F238E27FC236}">
                <a16:creationId xmlns="" xmlns:a16="http://schemas.microsoft.com/office/drawing/2014/main" id="{6A51D4D3-64AC-23A3-E627-9D01F40E6EB2}"/>
              </a:ext>
            </a:extLst>
          </p:cNvPr>
          <p:cNvSpPr/>
          <p:nvPr/>
        </p:nvSpPr>
        <p:spPr>
          <a:xfrm>
            <a:off x="619221" y="4067947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ИНВЕСТОРАМИ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БЕЗ ИНВЕСТИЦИОННОГО ПЛАНА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Скругленный прямоугольник 89">
            <a:extLst>
              <a:ext uri="{FF2B5EF4-FFF2-40B4-BE49-F238E27FC236}">
                <a16:creationId xmlns="" xmlns:a16="http://schemas.microsoft.com/office/drawing/2014/main" id="{51447579-5086-5E11-AF44-D45DBDED33A5}"/>
              </a:ext>
            </a:extLst>
          </p:cNvPr>
          <p:cNvSpPr/>
          <p:nvPr/>
        </p:nvSpPr>
        <p:spPr>
          <a:xfrm>
            <a:off x="2953408" y="347523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инфраструктуры по запросу инвестора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Скругленный прямоугольник 90">
            <a:extLst>
              <a:ext uri="{FF2B5EF4-FFF2-40B4-BE49-F238E27FC236}">
                <a16:creationId xmlns="" xmlns:a16="http://schemas.microsoft.com/office/drawing/2014/main" id="{7C9486C7-ED75-2FF8-33C8-C0332847A33F}"/>
              </a:ext>
            </a:extLst>
          </p:cNvPr>
          <p:cNvSpPr/>
          <p:nvPr/>
        </p:nvSpPr>
        <p:spPr>
          <a:xfrm>
            <a:off x="2953408" y="406794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Проводятся переговоры и осмотр инвестиционных площадок по запросу инвестора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="" xmlns:a16="http://schemas.microsoft.com/office/drawing/2014/main" id="{CD48F55F-F4ED-4364-E95B-98D535EDD6D8}"/>
              </a:ext>
            </a:extLst>
          </p:cNvPr>
          <p:cNvSpPr/>
          <p:nvPr/>
        </p:nvSpPr>
        <p:spPr>
          <a:xfrm>
            <a:off x="6439596" y="347523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инженерной и транспортной инфраструктуры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прихода инвестора на объект с целью экономии времени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Скругленный прямоугольник 92">
            <a:extLst>
              <a:ext uri="{FF2B5EF4-FFF2-40B4-BE49-F238E27FC236}">
                <a16:creationId xmlns="" xmlns:a16="http://schemas.microsoft.com/office/drawing/2014/main" id="{474725A6-A4DD-6C99-3AE6-2DBC5A8F19E9}"/>
              </a:ext>
            </a:extLst>
          </p:cNvPr>
          <p:cNvSpPr/>
          <p:nvPr/>
        </p:nvSpPr>
        <p:spPr>
          <a:xfrm>
            <a:off x="6439596" y="406794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проектной команды, которая составляет инвестиционные планы и выводит проекты на площадки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6" name="Рисунок 95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E9E74D18-DDA5-DE48-E379-764E35F17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7813" y="3534929"/>
            <a:ext cx="365554" cy="365554"/>
          </a:xfrm>
          <a:prstGeom prst="rect">
            <a:avLst/>
          </a:prstGeom>
        </p:spPr>
      </p:pic>
      <p:pic>
        <p:nvPicPr>
          <p:cNvPr id="98" name="Рисунок 97" descr="Запрещено со сплошной заливкой">
            <a:extLst>
              <a:ext uri="{FF2B5EF4-FFF2-40B4-BE49-F238E27FC236}">
                <a16:creationId xmlns="" xmlns:a16="http://schemas.microsoft.com/office/drawing/2014/main" id="{89EEB087-2E1A-1414-262C-D847E8EB2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26071" y="3534929"/>
            <a:ext cx="360000" cy="360000"/>
          </a:xfrm>
          <a:prstGeom prst="rect">
            <a:avLst/>
          </a:prstGeom>
        </p:spPr>
      </p:pic>
      <p:pic>
        <p:nvPicPr>
          <p:cNvPr id="101" name="Рисунок 100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F0861CB6-9A84-DCF6-9F71-4B695945A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4423" y="4129259"/>
            <a:ext cx="365554" cy="365554"/>
          </a:xfrm>
          <a:prstGeom prst="rect">
            <a:avLst/>
          </a:prstGeom>
        </p:spPr>
      </p:pic>
      <p:pic>
        <p:nvPicPr>
          <p:cNvPr id="103" name="Рисунок 102" descr="Запрещено со сплошной заливкой">
            <a:extLst>
              <a:ext uri="{FF2B5EF4-FFF2-40B4-BE49-F238E27FC236}">
                <a16:creationId xmlns="" xmlns:a16="http://schemas.microsoft.com/office/drawing/2014/main" id="{A4B94F7A-4BBC-A983-F42D-DD285B709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2681" y="4129259"/>
            <a:ext cx="360000" cy="360000"/>
          </a:xfrm>
          <a:prstGeom prst="rect">
            <a:avLst/>
          </a:prstGeom>
        </p:spPr>
      </p:pic>
      <p:sp>
        <p:nvSpPr>
          <p:cNvPr id="105" name="Скругленный прямоугольник 104">
            <a:extLst>
              <a:ext uri="{FF2B5EF4-FFF2-40B4-BE49-F238E27FC236}">
                <a16:creationId xmlns="" xmlns:a16="http://schemas.microsoft.com/office/drawing/2014/main" id="{8F2C9022-10A3-0D35-CA05-80E92637D0EB}"/>
              </a:ext>
            </a:extLst>
          </p:cNvPr>
          <p:cNvSpPr/>
          <p:nvPr/>
        </p:nvSpPr>
        <p:spPr>
          <a:xfrm>
            <a:off x="628201" y="5249203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ПОТЕНЦИАЛЬНЫМИ ИНВЕСТОРАМИ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6" name="Скругленный прямоугольник 105">
            <a:extLst>
              <a:ext uri="{FF2B5EF4-FFF2-40B4-BE49-F238E27FC236}">
                <a16:creationId xmlns="" xmlns:a16="http://schemas.microsoft.com/office/drawing/2014/main" id="{13BF7DE7-719C-8EA1-6A8B-47FABDE54711}"/>
              </a:ext>
            </a:extLst>
          </p:cNvPr>
          <p:cNvSpPr/>
          <p:nvPr/>
        </p:nvSpPr>
        <p:spPr>
          <a:xfrm>
            <a:off x="628201" y="5841911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РЕАЛИЗОВАННЫМИ ПРОЕКТАМИ НА ИНВЕСТИЦИОННЫХ ПЛОЩАДКАХ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Скругленный прямоугольник 107">
            <a:extLst>
              <a:ext uri="{FF2B5EF4-FFF2-40B4-BE49-F238E27FC236}">
                <a16:creationId xmlns="" xmlns:a16="http://schemas.microsoft.com/office/drawing/2014/main" id="{AD24024F-306A-2906-6186-DF6244617AD9}"/>
              </a:ext>
            </a:extLst>
          </p:cNvPr>
          <p:cNvSpPr/>
          <p:nvPr/>
        </p:nvSpPr>
        <p:spPr>
          <a:xfrm>
            <a:off x="2962388" y="524920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                   при возникновении интереса с их стороны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="" xmlns:a16="http://schemas.microsoft.com/office/drawing/2014/main" id="{056BF571-D559-1AE5-97A9-339C60CDBD58}"/>
              </a:ext>
            </a:extLst>
          </p:cNvPr>
          <p:cNvSpPr/>
          <p:nvPr/>
        </p:nvSpPr>
        <p:spPr>
          <a:xfrm>
            <a:off x="2962388" y="584191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обратная связь и помощь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дальнейшим развитием в случае необходимости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="" xmlns:a16="http://schemas.microsoft.com/office/drawing/2014/main" id="{C659C721-60D7-16F6-22C9-5D4F85D947F4}"/>
              </a:ext>
            </a:extLst>
          </p:cNvPr>
          <p:cNvSpPr/>
          <p:nvPr/>
        </p:nvSpPr>
        <p:spPr>
          <a:xfrm>
            <a:off x="6448576" y="524920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создание информационно-аналитических буклетов, сохранение контактов потенциальных инвесторов, составления списка для дальнейшей регулярной коммуникации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2" name="Скругленный прямоугольник 111">
            <a:extLst>
              <a:ext uri="{FF2B5EF4-FFF2-40B4-BE49-F238E27FC236}">
                <a16:creationId xmlns="" xmlns:a16="http://schemas.microsoft.com/office/drawing/2014/main" id="{BC0EC73D-8ED4-29A5-781D-A7DA2ACB84DB}"/>
              </a:ext>
            </a:extLst>
          </p:cNvPr>
          <p:cNvSpPr/>
          <p:nvPr/>
        </p:nvSpPr>
        <p:spPr>
          <a:xfrm>
            <a:off x="6448576" y="584191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обратная связь и помощь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дальнейшим развитием в случае необходимости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5" name="Рисунок 114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08802114-ACA9-8001-E871-C9FE72E05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3403" y="4717807"/>
            <a:ext cx="365554" cy="365554"/>
          </a:xfrm>
          <a:prstGeom prst="rect">
            <a:avLst/>
          </a:prstGeom>
        </p:spPr>
      </p:pic>
      <p:pic>
        <p:nvPicPr>
          <p:cNvPr id="126" name="Рисунок 125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1BA9EACC-0D27-26F9-309F-401843F56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5608" y="5314865"/>
            <a:ext cx="365554" cy="365554"/>
          </a:xfrm>
          <a:prstGeom prst="rect">
            <a:avLst/>
          </a:prstGeom>
        </p:spPr>
      </p:pic>
      <p:pic>
        <p:nvPicPr>
          <p:cNvPr id="128" name="Рисунок 127" descr="Запрещено со сплошной заливкой">
            <a:extLst>
              <a:ext uri="{FF2B5EF4-FFF2-40B4-BE49-F238E27FC236}">
                <a16:creationId xmlns="" xmlns:a16="http://schemas.microsoft.com/office/drawing/2014/main" id="{C614B3DA-E67F-533B-8DF9-549B5A7127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3866" y="5314865"/>
            <a:ext cx="360000" cy="360000"/>
          </a:xfrm>
          <a:prstGeom prst="rect">
            <a:avLst/>
          </a:prstGeom>
        </p:spPr>
      </p:pic>
      <p:pic>
        <p:nvPicPr>
          <p:cNvPr id="131" name="Рисунок 130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6FC59EA5-C4D0-C533-25A3-9C1D5B723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2218" y="5909195"/>
            <a:ext cx="365554" cy="365554"/>
          </a:xfrm>
          <a:prstGeom prst="rect">
            <a:avLst/>
          </a:prstGeom>
        </p:spPr>
      </p:pic>
      <p:pic>
        <p:nvPicPr>
          <p:cNvPr id="134" name="Рисунок 133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59FADAC9-EB60-3542-155B-F21BD309B3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3866" y="2343541"/>
            <a:ext cx="365554" cy="365554"/>
          </a:xfrm>
          <a:prstGeom prst="rect">
            <a:avLst/>
          </a:prstGeom>
        </p:spPr>
      </p:pic>
      <p:pic>
        <p:nvPicPr>
          <p:cNvPr id="135" name="Рисунок 134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9E3DFFFC-8EDA-1F00-338B-DD8E006DD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3866" y="4717807"/>
            <a:ext cx="365554" cy="365554"/>
          </a:xfrm>
          <a:prstGeom prst="rect">
            <a:avLst/>
          </a:prstGeom>
        </p:spPr>
      </p:pic>
      <p:pic>
        <p:nvPicPr>
          <p:cNvPr id="136" name="Рисунок 135" descr="Значок &quot;Галочка1&quot; со сплошной заливкой">
            <a:extLst>
              <a:ext uri="{FF2B5EF4-FFF2-40B4-BE49-F238E27FC236}">
                <a16:creationId xmlns="" xmlns:a16="http://schemas.microsoft.com/office/drawing/2014/main" id="{796FE730-BFA9-E2F5-28DD-287C9158C1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3866" y="5909195"/>
            <a:ext cx="365554" cy="3655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627016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ПРОМЫШЛЕННОСТИ, ТОРГОВЛИ И ПРЕДПРИНИМАТЕЛЬСТВА ВАШЕЙ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=""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627016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СТРОИТЕЛЬСТВА ВАШЕЙ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="" xmlns:a16="http://schemas.microsoft.com/office/drawing/2014/main" id="{D80EE500-1539-8A1A-8026-34CD35F7267C}"/>
              </a:ext>
            </a:extLst>
          </p:cNvPr>
          <p:cNvSpPr/>
          <p:nvPr/>
        </p:nvSpPr>
        <p:spPr>
          <a:xfrm>
            <a:off x="745508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=""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627016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ЦИФРОВОГО РАЗВИТИЯ              И СВЯЗИ ВАШЕЙ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="" xmlns:a16="http://schemas.microsoft.com/office/drawing/2014/main" id="{0D21332B-0DB9-6B4D-9305-D43EC94237DF}"/>
              </a:ext>
            </a:extLst>
          </p:cNvPr>
          <p:cNvSpPr/>
          <p:nvPr/>
        </p:nvSpPr>
        <p:spPr>
          <a:xfrm>
            <a:off x="745508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="" xmlns:a16="http://schemas.microsoft.com/office/drawing/2014/main" id="{D7D0A12C-4216-66F6-609A-1DF85D2F79D6}"/>
              </a:ext>
            </a:extLst>
          </p:cNvPr>
          <p:cNvSpPr/>
          <p:nvPr/>
        </p:nvSpPr>
        <p:spPr>
          <a:xfrm>
            <a:off x="627016" y="5463499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ЭНЕРГЕТИКИ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ЖИЛИЩНО-КОММУНАЛЬНОГО ХОЗЯЙСТВА ВАШЕЙ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3" name="Скругленный прямоугольник 112">
            <a:extLst>
              <a:ext uri="{FF2B5EF4-FFF2-40B4-BE49-F238E27FC236}">
                <a16:creationId xmlns="" xmlns:a16="http://schemas.microsoft.com/office/drawing/2014/main" id="{F6D9C1A6-36DF-B7C8-A1A4-E0DF0D6AF5F8}"/>
              </a:ext>
            </a:extLst>
          </p:cNvPr>
          <p:cNvSpPr/>
          <p:nvPr/>
        </p:nvSpPr>
        <p:spPr>
          <a:xfrm>
            <a:off x="745508" y="5588381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=""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627016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ТУРИЗМА И ПРОМЫСЛОВ ВАШЕЙ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Скругленный прямоугольник 117">
            <a:extLst>
              <a:ext uri="{FF2B5EF4-FFF2-40B4-BE49-F238E27FC236}">
                <a16:creationId xmlns="" xmlns:a16="http://schemas.microsoft.com/office/drawing/2014/main" id="{20228815-09FF-6E6C-556A-998EFA1255AA}"/>
              </a:ext>
            </a:extLst>
          </p:cNvPr>
          <p:cNvSpPr/>
          <p:nvPr/>
        </p:nvSpPr>
        <p:spPr>
          <a:xfrm>
            <a:off x="745508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="" xmlns:a16="http://schemas.microsoft.com/office/drawing/2014/main" id="{131C888D-6A77-FA57-7287-59E57BB12423}"/>
              </a:ext>
            </a:extLst>
          </p:cNvPr>
          <p:cNvSpPr/>
          <p:nvPr/>
        </p:nvSpPr>
        <p:spPr>
          <a:xfrm>
            <a:off x="5271922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ЭКОНОМИЧЕСКОГО РАЗВИТИЯ И ИНВЕСТИЦИИ ВАШЕЙ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="" xmlns:a16="http://schemas.microsoft.com/office/drawing/2014/main" id="{DE59F9B4-87D8-8A85-32F4-840EE4EAE820}"/>
              </a:ext>
            </a:extLst>
          </p:cNvPr>
          <p:cNvSpPr/>
          <p:nvPr/>
        </p:nvSpPr>
        <p:spPr>
          <a:xfrm>
            <a:off x="5390414" y="1526428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="" xmlns:a16="http://schemas.microsoft.com/office/drawing/2014/main" id="{E72EEE87-401A-6915-9E04-97934AFA7EA6}"/>
              </a:ext>
            </a:extLst>
          </p:cNvPr>
          <p:cNvSpPr/>
          <p:nvPr/>
        </p:nvSpPr>
        <p:spPr>
          <a:xfrm>
            <a:off x="5271922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КУЛЬТУРЫ ВАШЕЙ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" name="Скругленный прямоугольник 128">
            <a:extLst>
              <a:ext uri="{FF2B5EF4-FFF2-40B4-BE49-F238E27FC236}">
                <a16:creationId xmlns="" xmlns:a16="http://schemas.microsoft.com/office/drawing/2014/main" id="{9A3C68C4-7183-577A-6A93-F3DD77FF4365}"/>
              </a:ext>
            </a:extLst>
          </p:cNvPr>
          <p:cNvSpPr/>
          <p:nvPr/>
        </p:nvSpPr>
        <p:spPr>
          <a:xfrm>
            <a:off x="5390414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="" xmlns:a16="http://schemas.microsoft.com/office/drawing/2014/main" id="{01175CC2-6729-59B8-4B7D-523141702B5F}"/>
              </a:ext>
            </a:extLst>
          </p:cNvPr>
          <p:cNvSpPr/>
          <p:nvPr/>
        </p:nvSpPr>
        <p:spPr>
          <a:xfrm>
            <a:off x="5271922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СЕЛЬСКОГО ХОЗЯЙСТВА              И ПРОДОВОЛЬСТВЕННЫХ РЕСУРСОВ ВАШЕЙ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="" xmlns:a16="http://schemas.microsoft.com/office/drawing/2014/main" id="{728C8CFA-7F80-B8EF-3F74-D2D33B092CD8}"/>
              </a:ext>
            </a:extLst>
          </p:cNvPr>
          <p:cNvSpPr/>
          <p:nvPr/>
        </p:nvSpPr>
        <p:spPr>
          <a:xfrm>
            <a:off x="5390414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="" xmlns:a16="http://schemas.microsoft.com/office/drawing/2014/main" id="{968A1C6F-EB64-8A6B-457E-1E5BFBB7DFDB}"/>
              </a:ext>
            </a:extLst>
          </p:cNvPr>
          <p:cNvSpPr/>
          <p:nvPr/>
        </p:nvSpPr>
        <p:spPr>
          <a:xfrm>
            <a:off x="5271922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ИМУЩЕСТВЕННЫХ                         И ЗЕМЕЛЬНЫХ ОТНОШЕНИЙ ВАШЕЙ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="" xmlns:a16="http://schemas.microsoft.com/office/drawing/2014/main" id="{35F81B7E-2564-C304-2256-75A1D64497E2}"/>
              </a:ext>
            </a:extLst>
          </p:cNvPr>
          <p:cNvSpPr/>
          <p:nvPr/>
        </p:nvSpPr>
        <p:spPr>
          <a:xfrm>
            <a:off x="5390414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EDF592C2-331F-BE35-9308-EC1E60098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95" y="1596826"/>
            <a:ext cx="343991" cy="4500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4A21061-A8E0-B171-4A4C-258E779C6EE4}"/>
              </a:ext>
            </a:extLst>
          </p:cNvPr>
          <p:cNvSpPr txBox="1"/>
          <p:nvPr/>
        </p:nvSpPr>
        <p:spPr>
          <a:xfrm>
            <a:off x="914736" y="1778999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8" name="Рисунок 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D7C69212-6986-3E78-199A-35F5EA4D4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95" y="2607945"/>
            <a:ext cx="343991" cy="450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201EBD5-3113-E788-F04D-4240CB36E21F}"/>
              </a:ext>
            </a:extLst>
          </p:cNvPr>
          <p:cNvSpPr txBox="1"/>
          <p:nvPr/>
        </p:nvSpPr>
        <p:spPr>
          <a:xfrm>
            <a:off x="914736" y="2790118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1" name="Рисунок 1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440F44BD-1152-F2CC-D01E-55C6D4DFB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3628780"/>
            <a:ext cx="343991" cy="4500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E19A544-D27B-7682-0557-B421B61B38B4}"/>
              </a:ext>
            </a:extLst>
          </p:cNvPr>
          <p:cNvSpPr txBox="1"/>
          <p:nvPr/>
        </p:nvSpPr>
        <p:spPr>
          <a:xfrm>
            <a:off x="911267" y="3810953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5" name="Рисунок 1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F305DEF5-701F-CCC4-9EA6-067260D73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4647660"/>
            <a:ext cx="343991" cy="4500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972E0C7-E513-6095-624C-060F575A227C}"/>
              </a:ext>
            </a:extLst>
          </p:cNvPr>
          <p:cNvSpPr txBox="1"/>
          <p:nvPr/>
        </p:nvSpPr>
        <p:spPr>
          <a:xfrm>
            <a:off x="911267" y="4829833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8" name="Рисунок 1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1888DD8B-0E95-E694-1094-3E1120C93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5658779"/>
            <a:ext cx="343991" cy="4500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97EF29E-CDA9-01DE-D4D8-68980708FACE}"/>
              </a:ext>
            </a:extLst>
          </p:cNvPr>
          <p:cNvSpPr txBox="1"/>
          <p:nvPr/>
        </p:nvSpPr>
        <p:spPr>
          <a:xfrm>
            <a:off x="911267" y="5840952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2" name="Рисунок 21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494B5447-E6EE-4568-8531-087F46202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1596826"/>
            <a:ext cx="343991" cy="45005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735D63F-713A-1180-A2A1-D61B460A541E}"/>
              </a:ext>
            </a:extLst>
          </p:cNvPr>
          <p:cNvSpPr txBox="1"/>
          <p:nvPr/>
        </p:nvSpPr>
        <p:spPr>
          <a:xfrm>
            <a:off x="5559642" y="1778999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5" name="Рисунок 2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9E5553DA-088A-004B-FD2E-D1CA7F00D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2607754"/>
            <a:ext cx="343991" cy="45005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57D0780-02B3-3C8D-D99B-0FBA54EE5C46}"/>
              </a:ext>
            </a:extLst>
          </p:cNvPr>
          <p:cNvSpPr txBox="1"/>
          <p:nvPr/>
        </p:nvSpPr>
        <p:spPr>
          <a:xfrm>
            <a:off x="5559642" y="2789927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8" name="Рисунок 2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194090AF-977C-6D12-0EDA-8B132DD54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3637678"/>
            <a:ext cx="343991" cy="45005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AB444158-3E13-6C22-6E7F-697BB3B36D5A}"/>
              </a:ext>
            </a:extLst>
          </p:cNvPr>
          <p:cNvSpPr txBox="1"/>
          <p:nvPr/>
        </p:nvSpPr>
        <p:spPr>
          <a:xfrm>
            <a:off x="5559642" y="3819851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31" name="Рисунок 3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566146F5-C989-7102-6FBB-8D20F9B82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4656298"/>
            <a:ext cx="343991" cy="45005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2E5D5CA9-39A6-880E-A2CA-27350A0EC67B}"/>
              </a:ext>
            </a:extLst>
          </p:cNvPr>
          <p:cNvSpPr txBox="1"/>
          <p:nvPr/>
        </p:nvSpPr>
        <p:spPr>
          <a:xfrm>
            <a:off x="5559642" y="4838471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Скругленный прямоугольник 72">
            <a:extLst>
              <a:ext uri="{FF2B5EF4-FFF2-40B4-BE49-F238E27FC236}">
                <a16:creationId xmlns="" xmlns:a16="http://schemas.microsoft.com/office/drawing/2014/main" id="{1C9CDDE7-CA8C-3059-F83C-6E358C537246}"/>
              </a:ext>
            </a:extLst>
          </p:cNvPr>
          <p:cNvSpPr/>
          <p:nvPr/>
        </p:nvSpPr>
        <p:spPr>
          <a:xfrm>
            <a:off x="627016" y="3919792"/>
            <a:ext cx="3470852" cy="2388029"/>
          </a:xfrm>
          <a:prstGeom prst="roundRect">
            <a:avLst>
              <a:gd name="adj" fmla="val 11787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 МЕР ФИНАНСОВОЙ   И ОРГАНИЗАЦИОННОЙ ПОДДЕРЖКИ ПРОЕКТОВ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9987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="" xmlns:a16="http://schemas.microsoft.com/office/drawing/2014/main" id="{FD205189-21AA-DDE0-5094-A28E46F5CB5F}"/>
              </a:ext>
            </a:extLst>
          </p:cNvPr>
          <p:cNvSpPr/>
          <p:nvPr/>
        </p:nvSpPr>
        <p:spPr>
          <a:xfrm>
            <a:off x="3522847" y="1401546"/>
            <a:ext cx="2154686" cy="240688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="" xmlns:a16="http://schemas.microsoft.com/office/drawing/2014/main" id="{474C35DA-31DE-309C-F205-541813D224F1}"/>
              </a:ext>
            </a:extLst>
          </p:cNvPr>
          <p:cNvSpPr/>
          <p:nvPr/>
        </p:nvSpPr>
        <p:spPr>
          <a:xfrm>
            <a:off x="627016" y="1401546"/>
            <a:ext cx="2780405" cy="240688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="" xmlns:a16="http://schemas.microsoft.com/office/drawing/2014/main" id="{AAE095AC-081E-33A2-FDBB-98B052165558}"/>
              </a:ext>
            </a:extLst>
          </p:cNvPr>
          <p:cNvSpPr/>
          <p:nvPr/>
        </p:nvSpPr>
        <p:spPr>
          <a:xfrm>
            <a:off x="5795703" y="1401546"/>
            <a:ext cx="3991893" cy="240688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788C38C7-4DE5-24AC-7622-658BB16B4123}"/>
              </a:ext>
            </a:extLst>
          </p:cNvPr>
          <p:cNvSpPr/>
          <p:nvPr/>
        </p:nvSpPr>
        <p:spPr>
          <a:xfrm>
            <a:off x="4220619" y="3919791"/>
            <a:ext cx="2726172" cy="2388029"/>
          </a:xfrm>
          <a:prstGeom prst="roundRect">
            <a:avLst>
              <a:gd name="adj" fmla="val 1074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="" xmlns:a16="http://schemas.microsoft.com/office/drawing/2014/main" id="{D53A4B05-5996-A019-A76C-03C280C9327F}"/>
              </a:ext>
            </a:extLst>
          </p:cNvPr>
          <p:cNvSpPr/>
          <p:nvPr/>
        </p:nvSpPr>
        <p:spPr>
          <a:xfrm>
            <a:off x="7061424" y="3919791"/>
            <a:ext cx="2726172" cy="2388029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A1BBFC5A-DE30-051C-FEEB-53A884C8CC68}"/>
              </a:ext>
            </a:extLst>
          </p:cNvPr>
          <p:cNvSpPr txBox="1"/>
          <p:nvPr/>
        </p:nvSpPr>
        <p:spPr>
          <a:xfrm>
            <a:off x="853368" y="1584500"/>
            <a:ext cx="1740849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ИНФОРМАЦИОННАЯ              И КОНСУЛЬТАЦИОННАЯ ПОДДЕРЖКА ПРЕДПРИНИМАТЕЛЕЙ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F5029D8E-6FA5-39F6-980B-E624E0847E5F}"/>
              </a:ext>
            </a:extLst>
          </p:cNvPr>
          <p:cNvSpPr txBox="1"/>
          <p:nvPr/>
        </p:nvSpPr>
        <p:spPr>
          <a:xfrm>
            <a:off x="3762825" y="1584500"/>
            <a:ext cx="141698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СРОКОВ ПРОЦЕДУР,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A5B46850-A2F4-926B-117B-28D7665D8D86}"/>
              </a:ext>
            </a:extLst>
          </p:cNvPr>
          <p:cNvSpPr txBox="1"/>
          <p:nvPr/>
        </p:nvSpPr>
        <p:spPr>
          <a:xfrm>
            <a:off x="853311" y="4128456"/>
            <a:ext cx="1740906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БЮРОКРАТИЧЕСКИХ ПРОЦЕДУР                           ДЛЯ ПОЛУЧЕНИЯ МЕР ПОДДЕРЖКИ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8BED9D75-83DC-7DB1-D63D-8AE176B201FF}"/>
              </a:ext>
            </a:extLst>
          </p:cNvPr>
          <p:cNvSpPr txBox="1"/>
          <p:nvPr/>
        </p:nvSpPr>
        <p:spPr>
          <a:xfrm>
            <a:off x="4462486" y="4135853"/>
            <a:ext cx="164767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 ПРОЦЕДУР               В ЭЛЕКТРОННЫЙ ВИД                          ДЛЯ СОКРАЩЕНИЯ ВРЕМЕННЫХ ИЗДЕРЖЕК 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B7EE8951-3C5B-0C8C-FB1D-B73F3B4B4824}"/>
              </a:ext>
            </a:extLst>
          </p:cNvPr>
          <p:cNvSpPr txBox="1"/>
          <p:nvPr/>
        </p:nvSpPr>
        <p:spPr>
          <a:xfrm>
            <a:off x="6027053" y="1576659"/>
            <a:ext cx="186388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ПРОЕКТНОГО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ОФИСА, КОТОРЫЙ БУДЕТ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ЗАНИМАТЬСЯ ОЦЕНКОЙ И ПРОРАБОТКОЙ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6BFBFDEB-7CB0-167B-22EE-584ADCCB8AF2}"/>
              </a:ext>
            </a:extLst>
          </p:cNvPr>
          <p:cNvSpPr txBox="1"/>
          <p:nvPr/>
        </p:nvSpPr>
        <p:spPr>
          <a:xfrm>
            <a:off x="7287978" y="4135853"/>
            <a:ext cx="167256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НАЛОГОВЫХ СТАВОК ДЛЯ МСП</a:t>
            </a:r>
          </a:p>
        </p:txBody>
      </p:sp>
      <p:pic>
        <p:nvPicPr>
          <p:cNvPr id="113" name="Рисунок 112" descr="Пузырь с сообщением чата со сплошной заливкой">
            <a:extLst>
              <a:ext uri="{FF2B5EF4-FFF2-40B4-BE49-F238E27FC236}">
                <a16:creationId xmlns="" xmlns:a16="http://schemas.microsoft.com/office/drawing/2014/main" id="{6FF3168F-26EC-2BD5-8CA9-3F1917E5B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95217" y="1554054"/>
            <a:ext cx="360000" cy="360000"/>
          </a:xfrm>
          <a:prstGeom prst="rect">
            <a:avLst/>
          </a:prstGeom>
        </p:spPr>
      </p:pic>
      <p:pic>
        <p:nvPicPr>
          <p:cNvPr id="114" name="Рисунок 113" descr="Включенный свет со сплошной заливкой">
            <a:extLst>
              <a:ext uri="{FF2B5EF4-FFF2-40B4-BE49-F238E27FC236}">
                <a16:creationId xmlns="" xmlns:a16="http://schemas.microsoft.com/office/drawing/2014/main" id="{A507D0C6-6F19-CAC5-87C3-03E2DD67C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43785" y="1554054"/>
            <a:ext cx="360000" cy="360000"/>
          </a:xfrm>
          <a:prstGeom prst="rect">
            <a:avLst/>
          </a:prstGeom>
        </p:spPr>
      </p:pic>
      <p:pic>
        <p:nvPicPr>
          <p:cNvPr id="115" name="Рисунок 114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="" xmlns:a16="http://schemas.microsoft.com/office/drawing/2014/main" id="{16B02601-C0C0-44A1-68D7-F77C9BE39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1808" y="4095217"/>
            <a:ext cx="360000" cy="360000"/>
          </a:xfrm>
          <a:prstGeom prst="rect">
            <a:avLst/>
          </a:prstGeom>
        </p:spPr>
      </p:pic>
      <p:pic>
        <p:nvPicPr>
          <p:cNvPr id="120" name="Рисунок 119" descr="Секундомер 25% со сплошной заливкой">
            <a:extLst>
              <a:ext uri="{FF2B5EF4-FFF2-40B4-BE49-F238E27FC236}">
                <a16:creationId xmlns="" xmlns:a16="http://schemas.microsoft.com/office/drawing/2014/main" id="{C1CF9739-4EC1-F0B1-CCD2-2CE85E7B24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80435" y="4095217"/>
            <a:ext cx="360000" cy="360000"/>
          </a:xfrm>
          <a:prstGeom prst="rect">
            <a:avLst/>
          </a:prstGeom>
        </p:spPr>
      </p:pic>
      <p:pic>
        <p:nvPicPr>
          <p:cNvPr id="122" name="Рисунок 121" descr="Секундомер 25% со сплошной заливкой">
            <a:extLst>
              <a:ext uri="{FF2B5EF4-FFF2-40B4-BE49-F238E27FC236}">
                <a16:creationId xmlns="" xmlns:a16="http://schemas.microsoft.com/office/drawing/2014/main" id="{3ABCC45C-9288-4DDA-1F0D-140CBB2322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80039" y="1554054"/>
            <a:ext cx="360000" cy="360000"/>
          </a:xfrm>
          <a:prstGeom prst="rect">
            <a:avLst/>
          </a:prstGeom>
        </p:spPr>
      </p:pic>
      <p:pic>
        <p:nvPicPr>
          <p:cNvPr id="125" name="Рисунок 124" descr="Диаграмма с тенденцией спада со сплошной заливкой">
            <a:extLst>
              <a:ext uri="{FF2B5EF4-FFF2-40B4-BE49-F238E27FC236}">
                <a16:creationId xmlns="" xmlns:a16="http://schemas.microsoft.com/office/drawing/2014/main" id="{DEDD0709-CCD1-79B5-EB24-340104B7E5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0720" y="4085532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D039E78-DDBD-6C9E-543E-03C0F9AF1E1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</a:t>
            </a:r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0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66" descr="Презентация с организационной диаграммой со сплошной заливкой">
            <a:extLst>
              <a:ext uri="{FF2B5EF4-FFF2-40B4-BE49-F238E27FC236}">
                <a16:creationId xmlns="" xmlns:a16="http://schemas.microsoft.com/office/drawing/2014/main" id="{A71FDA74-3CF5-F1A5-4106-138AE36E9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578" y="2501820"/>
            <a:ext cx="360000" cy="360000"/>
          </a:xfrm>
          <a:prstGeom prst="rect">
            <a:avLst/>
          </a:prstGeom>
        </p:spPr>
      </p:pic>
      <p:pic>
        <p:nvPicPr>
          <p:cNvPr id="65" name="Рисунок 64" descr="Магнит со сплошной заливкой">
            <a:extLst>
              <a:ext uri="{FF2B5EF4-FFF2-40B4-BE49-F238E27FC236}">
                <a16:creationId xmlns="" xmlns:a16="http://schemas.microsoft.com/office/drawing/2014/main" id="{59F18960-354C-24C7-7FA2-B551F64ACC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27031" y="2516875"/>
            <a:ext cx="360000" cy="360000"/>
          </a:xfrm>
          <a:prstGeom prst="rect">
            <a:avLst/>
          </a:prstGeom>
        </p:spPr>
      </p:pic>
      <p:pic>
        <p:nvPicPr>
          <p:cNvPr id="53" name="Рисунок 52" descr="Производство со сплошной заливкой">
            <a:extLst>
              <a:ext uri="{FF2B5EF4-FFF2-40B4-BE49-F238E27FC236}">
                <a16:creationId xmlns="" xmlns:a16="http://schemas.microsoft.com/office/drawing/2014/main" id="{33405C6C-F338-66DE-9830-A2374EBCBE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6578" y="5058538"/>
            <a:ext cx="360000" cy="360000"/>
          </a:xfrm>
          <a:prstGeom prst="rect">
            <a:avLst/>
          </a:prstGeom>
        </p:spPr>
      </p:pic>
      <p:pic>
        <p:nvPicPr>
          <p:cNvPr id="56" name="Рисунок 55" descr="Портфель со сплошной заливкой">
            <a:extLst>
              <a:ext uri="{FF2B5EF4-FFF2-40B4-BE49-F238E27FC236}">
                <a16:creationId xmlns="" xmlns:a16="http://schemas.microsoft.com/office/drawing/2014/main" id="{E3D5026D-F530-776D-1F39-B579F42740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578" y="3129977"/>
            <a:ext cx="360000" cy="360000"/>
          </a:xfrm>
          <a:prstGeom prst="rect">
            <a:avLst/>
          </a:prstGeom>
        </p:spPr>
      </p:pic>
      <p:pic>
        <p:nvPicPr>
          <p:cNvPr id="60" name="Рисунок 59" descr="Включенный свет со сплошной заливкой">
            <a:extLst>
              <a:ext uri="{FF2B5EF4-FFF2-40B4-BE49-F238E27FC236}">
                <a16:creationId xmlns="" xmlns:a16="http://schemas.microsoft.com/office/drawing/2014/main" id="{7C7AD6CC-787D-CD34-EA28-14CBC13E58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89910" y="2507195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=""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ЭФФЕКТИВНАЯ РАБОТА С ИНВЕСТОРАМИ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ЭФФЕКТИВНАЯ РАБОТА С ИНВЕСТОРАМИ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ОБРАЗ БУДУЩЕГО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будущего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=""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ИНВЕСТИЦИОННАЯ ДЕЯТЕЛЬНОСТЬ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70" y="2517918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создана дорожная карта         по работе с инвесторами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70" y="3133052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компаний знакомы 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инвестиционным уполномоченным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408F2D5-E7B1-9859-0C27-C31633C7E698}"/>
              </a:ext>
            </a:extLst>
          </p:cNvPr>
          <p:cNvSpPr txBox="1"/>
          <p:nvPr/>
        </p:nvSpPr>
        <p:spPr>
          <a:xfrm>
            <a:off x="3321000" y="2520096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 проектный офис, осуществляющий поддержку инвесторов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F59DAE-E625-FF39-4A40-C8BC8563FB0D}"/>
              </a:ext>
            </a:extLst>
          </p:cNvPr>
          <p:cNvSpPr txBox="1"/>
          <p:nvPr/>
        </p:nvSpPr>
        <p:spPr>
          <a:xfrm>
            <a:off x="3321000" y="3135230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каждая вторая компания реализует инвестиционные проекты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618FEF85-AC48-801F-7205-52FD68D929CC}"/>
              </a:ext>
            </a:extLst>
          </p:cNvPr>
          <p:cNvSpPr/>
          <p:nvPr/>
        </p:nvSpPr>
        <p:spPr>
          <a:xfrm>
            <a:off x="5300092" y="2279394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D9B1EA-DB20-61B1-E164-5A2A943B0C14}"/>
              </a:ext>
            </a:extLst>
          </p:cNvPr>
          <p:cNvSpPr txBox="1"/>
          <p:nvPr/>
        </p:nvSpPr>
        <p:spPr>
          <a:xfrm>
            <a:off x="5860471" y="2527598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созданы новые точки притяжения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7E3B099-CCDB-6CD6-7DE2-CED2B6AE20D0}"/>
              </a:ext>
            </a:extLst>
          </p:cNvPr>
          <p:cNvSpPr txBox="1"/>
          <p:nvPr/>
        </p:nvSpPr>
        <p:spPr>
          <a:xfrm>
            <a:off x="5860471" y="3142732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проведён ремонт коммунальных сетей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E37CA68-5F42-E3F6-4C90-682B1AD80B30}"/>
              </a:ext>
            </a:extLst>
          </p:cNvPr>
          <p:cNvSpPr txBox="1"/>
          <p:nvPr/>
        </p:nvSpPr>
        <p:spPr>
          <a:xfrm>
            <a:off x="7980101" y="2529776"/>
            <a:ext cx="1678936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улучшена работа учреждений здравоохранения                       и сокращено число жалоб        от населения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DBB4721-DFED-CF1D-F788-C8DB8F076DD0}"/>
              </a:ext>
            </a:extLst>
          </p:cNvPr>
          <p:cNvSpPr txBox="1"/>
          <p:nvPr/>
        </p:nvSpPr>
        <p:spPr>
          <a:xfrm>
            <a:off x="1200633" y="5072979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созданы новые маршруты по ведущим промышленным предприятиям МО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C37C5565-DE52-186C-6CB0-BF8365BF57B2}"/>
              </a:ext>
            </a:extLst>
          </p:cNvPr>
          <p:cNvSpPr txBox="1"/>
          <p:nvPr/>
        </p:nvSpPr>
        <p:spPr>
          <a:xfrm>
            <a:off x="1200633" y="5688113"/>
            <a:ext cx="16789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организованы ежегодные фестивали, которые пользуются спросом                 у туристов</a:t>
            </a:r>
          </a:p>
        </p:txBody>
      </p:sp>
      <p:pic>
        <p:nvPicPr>
          <p:cNvPr id="28" name="Рисунок 27" descr="Дождь со сплошной заливкой">
            <a:extLst>
              <a:ext uri="{FF2B5EF4-FFF2-40B4-BE49-F238E27FC236}">
                <a16:creationId xmlns="" xmlns:a16="http://schemas.microsoft.com/office/drawing/2014/main" id="{F5D798C4-229A-E583-49AC-F141EA86DB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9839" y="5691329"/>
            <a:ext cx="360000" cy="360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85158D1E-D578-B354-C1C5-91E0359E2077}"/>
              </a:ext>
            </a:extLst>
          </p:cNvPr>
          <p:cNvSpPr txBox="1"/>
          <p:nvPr/>
        </p:nvSpPr>
        <p:spPr>
          <a:xfrm>
            <a:off x="5847375" y="5069261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завершено строительство обхода г. Балахна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2B07DD71-4BC9-2942-10D9-AFEF8F3C05AB}"/>
              </a:ext>
            </a:extLst>
          </p:cNvPr>
          <p:cNvSpPr txBox="1"/>
          <p:nvPr/>
        </p:nvSpPr>
        <p:spPr>
          <a:xfrm>
            <a:off x="5847376" y="5435776"/>
            <a:ext cx="157641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 новых рабочих мест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6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времени пути до 1,5 часов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6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интенсивности движения до 10 тыс. авто в сутки</a:t>
            </a:r>
            <a:endParaRPr lang="en-US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Рисунок 53" descr="Указатель со сплошной заливкой">
            <a:extLst>
              <a:ext uri="{FF2B5EF4-FFF2-40B4-BE49-F238E27FC236}">
                <a16:creationId xmlns="" xmlns:a16="http://schemas.microsoft.com/office/drawing/2014/main" id="{2E90625B-01F9-43BF-E9A6-4E55458F380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19785" y="5058538"/>
            <a:ext cx="360000" cy="360000"/>
          </a:xfrm>
          <a:prstGeom prst="rect">
            <a:avLst/>
          </a:prstGeom>
        </p:spPr>
      </p:pic>
      <p:pic>
        <p:nvPicPr>
          <p:cNvPr id="55" name="Рисунок 54" descr="Монеты со сплошной заливкой">
            <a:extLst>
              <a:ext uri="{FF2B5EF4-FFF2-40B4-BE49-F238E27FC236}">
                <a16:creationId xmlns="" xmlns:a16="http://schemas.microsoft.com/office/drawing/2014/main" id="{1B12B108-650A-B97C-FF9F-E45BAE6F2FA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85821" y="3145948"/>
            <a:ext cx="360000" cy="360000"/>
          </a:xfrm>
          <a:prstGeom prst="rect">
            <a:avLst/>
          </a:prstGeom>
        </p:spPr>
      </p:pic>
      <p:pic>
        <p:nvPicPr>
          <p:cNvPr id="63" name="Рисунок 62" descr="Больница со сплошной заливкой">
            <a:extLst>
              <a:ext uri="{FF2B5EF4-FFF2-40B4-BE49-F238E27FC236}">
                <a16:creationId xmlns="" xmlns:a16="http://schemas.microsoft.com/office/drawing/2014/main" id="{00C3C3F4-F168-3E9E-D573-6F6FB2802C0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539470" y="2516875"/>
            <a:ext cx="360000" cy="360000"/>
          </a:xfrm>
          <a:prstGeom prst="rect">
            <a:avLst/>
          </a:prstGeom>
        </p:spPr>
      </p:pic>
      <p:pic>
        <p:nvPicPr>
          <p:cNvPr id="58" name="Рисунок 57" descr="Схема с ветвлением со сплошной заливкой">
            <a:extLst>
              <a:ext uri="{FF2B5EF4-FFF2-40B4-BE49-F238E27FC236}">
                <a16:creationId xmlns="" xmlns:a16="http://schemas.microsoft.com/office/drawing/2014/main" id="{BF9AC441-E179-D4A0-17BF-C57B0249C6F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429677" y="3145948"/>
            <a:ext cx="360000" cy="36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D1CBB25-549C-8288-0CB6-AE914774C6FF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3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988BECAB-AF68-DF91-9FAF-9F98980FC488}"/>
              </a:ext>
            </a:extLst>
          </p:cNvPr>
          <p:cNvSpPr/>
          <p:nvPr/>
        </p:nvSpPr>
        <p:spPr>
          <a:xfrm>
            <a:off x="627016" y="1401546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АДМИНИСТРАЦИИ МО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«ХАСАВЮРТОВСКИЙ РАЙОН»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 rot="5400000">
            <a:off x="727174" y="1526129"/>
            <a:ext cx="701309" cy="5143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="" xmlns:a16="http://schemas.microsoft.com/office/drawing/2014/main" id="{D84C0EFA-ABA5-6E13-FD8E-3B66EAED5F92}"/>
              </a:ext>
            </a:extLst>
          </p:cNvPr>
          <p:cNvSpPr/>
          <p:nvPr/>
        </p:nvSpPr>
        <p:spPr>
          <a:xfrm>
            <a:off x="627017" y="2283661"/>
            <a:ext cx="4497842" cy="4024162"/>
          </a:xfrm>
          <a:prstGeom prst="roundRect">
            <a:avLst>
              <a:gd name="adj" fmla="val 457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="" xmlns:a16="http://schemas.microsoft.com/office/drawing/2014/main" id="{FD79DC35-2D8E-38F0-B733-EA31C9CDCE08}"/>
              </a:ext>
            </a:extLst>
          </p:cNvPr>
          <p:cNvSpPr/>
          <p:nvPr/>
        </p:nvSpPr>
        <p:spPr>
          <a:xfrm>
            <a:off x="5289754" y="2283659"/>
            <a:ext cx="4497841" cy="4024163"/>
          </a:xfrm>
          <a:prstGeom prst="roundRect">
            <a:avLst>
              <a:gd name="adj" fmla="val 493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BCF4219-A638-B09A-18FC-D8C6933BF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39157" y="2698627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EA6252C-9F8C-5F98-8E93-EE91BFC012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01893" y="2700958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B40DCB-4C31-03F5-B5B8-282F39AA97FE}"/>
              </a:ext>
            </a:extLst>
          </p:cNvPr>
          <p:cNvSpPr txBox="1"/>
          <p:nvPr/>
        </p:nvSpPr>
        <p:spPr>
          <a:xfrm>
            <a:off x="1830863" y="4207507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ФИО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94DB7C7-429D-AAE0-DF5B-BE58CD71E43A}"/>
              </a:ext>
            </a:extLst>
          </p:cNvPr>
          <p:cNvSpPr txBox="1"/>
          <p:nvPr/>
        </p:nvSpPr>
        <p:spPr>
          <a:xfrm>
            <a:off x="1830863" y="4494142"/>
            <a:ext cx="2196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администрации по экономике, инвестициям и имущественно-земельным отношениям</a:t>
            </a:r>
            <a:endParaRPr lang="x-non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1976251-BD4D-13F1-EFD4-B46D4764B256}"/>
              </a:ext>
            </a:extLst>
          </p:cNvPr>
          <p:cNvSpPr txBox="1"/>
          <p:nvPr/>
        </p:nvSpPr>
        <p:spPr>
          <a:xfrm>
            <a:off x="6432877" y="4209838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ФИО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0022D57-D8A2-B1D0-233D-597BE273DF86}"/>
              </a:ext>
            </a:extLst>
          </p:cNvPr>
          <p:cNvSpPr txBox="1"/>
          <p:nvPr/>
        </p:nvSpPr>
        <p:spPr>
          <a:xfrm>
            <a:off x="6432877" y="4496473"/>
            <a:ext cx="2196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экономики,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и инвестиционной политики</a:t>
            </a:r>
            <a:endParaRPr lang="x-non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6D9CDDB-E9D5-565C-BD28-8C61EB0F6DF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4" y="1569769"/>
            <a:ext cx="453867" cy="46602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825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="" xmlns:a16="http://schemas.microsoft.com/office/drawing/2014/main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=""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=""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02110037-3A58-CDB8-8B41-6D6ADB92766C}"/>
              </a:ext>
            </a:extLst>
          </p:cNvPr>
          <p:cNvSpPr/>
          <p:nvPr/>
        </p:nvSpPr>
        <p:spPr>
          <a:xfrm>
            <a:off x="2177876" y="3541703"/>
            <a:ext cx="2319363" cy="2027453"/>
          </a:xfrm>
          <a:prstGeom prst="roundRect">
            <a:avLst>
              <a:gd name="adj" fmla="val 1187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="" xmlns:a16="http://schemas.microsoft.com/office/drawing/2014/main" id="{7AF33646-60BD-565C-82E8-1721DFF34B21}"/>
              </a:ext>
            </a:extLst>
          </p:cNvPr>
          <p:cNvSpPr/>
          <p:nvPr/>
        </p:nvSpPr>
        <p:spPr>
          <a:xfrm>
            <a:off x="627016" y="3541702"/>
            <a:ext cx="1432688" cy="2027453"/>
          </a:xfrm>
          <a:prstGeom prst="roundRect">
            <a:avLst>
              <a:gd name="adj" fmla="val 1488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="" xmlns:a16="http://schemas.microsoft.com/office/drawing/2014/main" id="{A7518F92-BC1F-8F09-057D-3379ABC330B5}"/>
              </a:ext>
            </a:extLst>
          </p:cNvPr>
          <p:cNvSpPr/>
          <p:nvPr/>
        </p:nvSpPr>
        <p:spPr>
          <a:xfrm>
            <a:off x="4615409" y="3541701"/>
            <a:ext cx="1921439" cy="2027453"/>
          </a:xfrm>
          <a:prstGeom prst="roundRect">
            <a:avLst>
              <a:gd name="adj" fmla="val 11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="" xmlns:a16="http://schemas.microsoft.com/office/drawing/2014/main" id="{2F86149C-6AAD-8DFE-9767-9DE085BAF799}"/>
              </a:ext>
            </a:extLst>
          </p:cNvPr>
          <p:cNvSpPr/>
          <p:nvPr/>
        </p:nvSpPr>
        <p:spPr>
          <a:xfrm>
            <a:off x="6655020" y="3541701"/>
            <a:ext cx="3132576" cy="2027453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="" xmlns:a16="http://schemas.microsoft.com/office/drawing/2014/main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7" name="Рисунок 6" descr="Линейчатая диаграмма со сплошной заливкой">
            <a:extLst>
              <a:ext uri="{FF2B5EF4-FFF2-40B4-BE49-F238E27FC236}">
                <a16:creationId xmlns="" xmlns:a16="http://schemas.microsoft.com/office/drawing/2014/main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8984" y="3695923"/>
            <a:ext cx="361736" cy="361736"/>
          </a:xfrm>
          <a:prstGeom prst="rect">
            <a:avLst/>
          </a:prstGeom>
        </p:spPr>
      </p:pic>
      <p:pic>
        <p:nvPicPr>
          <p:cNvPr id="9" name="Рисунок 8" descr="Ракета со сплошной заливкой">
            <a:extLst>
              <a:ext uri="{FF2B5EF4-FFF2-40B4-BE49-F238E27FC236}">
                <a16:creationId xmlns="" xmlns:a16="http://schemas.microsoft.com/office/drawing/2014/main" id="{79C47C02-F045-DB00-ED8E-FA048A96B4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2194" y="3708143"/>
            <a:ext cx="342359" cy="342359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="" xmlns:a16="http://schemas.microsoft.com/office/drawing/2014/main" id="{5DC5C6A3-2CCA-4FE9-A47B-9DE0EEE633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92647" y="3676828"/>
            <a:ext cx="339434" cy="339434"/>
          </a:xfrm>
          <a:prstGeom prst="rect">
            <a:avLst/>
          </a:prstGeom>
        </p:spPr>
      </p:pic>
      <p:pic>
        <p:nvPicPr>
          <p:cNvPr id="14" name="Рисунок 13" descr="Русский Каседрал со сплошной заливкой">
            <a:extLst>
              <a:ext uri="{FF2B5EF4-FFF2-40B4-BE49-F238E27FC236}">
                <a16:creationId xmlns="" xmlns:a16="http://schemas.microsoft.com/office/drawing/2014/main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12414" y="3651972"/>
            <a:ext cx="312963" cy="312963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=""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=""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</a:t>
            </a:r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«Хасавюртовский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район»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>
            <a:extLst>
              <a:ext uri="{FF2B5EF4-FFF2-40B4-BE49-F238E27FC236}">
                <a16:creationId xmlns=""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82509" y="1275353"/>
            <a:ext cx="3991893" cy="4906277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5" name="Рисунок 64" descr="Маркер со сплошной заливкой">
            <a:extLst>
              <a:ext uri="{FF2B5EF4-FFF2-40B4-BE49-F238E27FC236}">
                <a16:creationId xmlns="" xmlns:a16="http://schemas.microsoft.com/office/drawing/2014/main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5523" y="1496129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0" y="1395971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627016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=""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627015" y="3920208"/>
            <a:ext cx="1602001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="" xmlns:a16="http://schemas.microsoft.com/office/drawing/2014/main" id="{BEEEA246-FEC8-C8E1-F3BB-60B3DF0DB72E}"/>
              </a:ext>
            </a:extLst>
          </p:cNvPr>
          <p:cNvSpPr/>
          <p:nvPr/>
        </p:nvSpPr>
        <p:spPr>
          <a:xfrm>
            <a:off x="2378677" y="3866347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826896" y="1550876"/>
            <a:ext cx="54964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171,3</a:t>
            </a: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EC1A494-C31C-4490-24D4-612143D1D8DD}"/>
              </a:ext>
            </a:extLst>
          </p:cNvPr>
          <p:cNvSpPr txBox="1"/>
          <p:nvPr/>
        </p:nvSpPr>
        <p:spPr>
          <a:xfrm>
            <a:off x="1381892" y="160956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826896" y="1864280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МО,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=""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81101" y="1496129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=""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82931" y="1386873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826895" y="2579593"/>
            <a:ext cx="79484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1423</a:t>
            </a: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,58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1640276" y="2640417"/>
            <a:ext cx="64988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км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826896" y="2911249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</a:t>
            </a:r>
          </a:p>
          <a:p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3315300" y="1559202"/>
            <a:ext cx="40608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B5C67D58-65B0-BABF-EC03-A08117CDCF5F}"/>
              </a:ext>
            </a:extLst>
          </p:cNvPr>
          <p:cNvSpPr txBox="1"/>
          <p:nvPr/>
        </p:nvSpPr>
        <p:spPr>
          <a:xfrm>
            <a:off x="3289685" y="1816497"/>
            <a:ext cx="188555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образований</a:t>
            </a:r>
            <a:endParaRPr lang="ru-RU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=""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826896" y="4047525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847802" y="4301658"/>
            <a:ext cx="109143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339,3 км. АВТОМОБИЛЬНЫХ </a:t>
            </a:r>
          </a:p>
          <a:p>
            <a:r>
              <a:rPr lang="ru-RU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</a:t>
            </a:r>
            <a:endParaRPr lang="ru-RU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BB9B726-9134-850B-9454-6CCB6865E8C2}"/>
              </a:ext>
            </a:extLst>
          </p:cNvPr>
          <p:cNvSpPr txBox="1"/>
          <p:nvPr/>
        </p:nvSpPr>
        <p:spPr>
          <a:xfrm>
            <a:off x="2526090" y="4047525"/>
            <a:ext cx="85741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водный транспорт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C3014AC-346D-5F34-3694-105F0C9F5360}"/>
              </a:ext>
            </a:extLst>
          </p:cNvPr>
          <p:cNvSpPr txBox="1"/>
          <p:nvPr/>
        </p:nvSpPr>
        <p:spPr>
          <a:xfrm>
            <a:off x="2526089" y="4555355"/>
            <a:ext cx="10914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Нижний Новгород ➝ Балахна ➝ Городец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=""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2377619" y="3883642"/>
            <a:ext cx="1602001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96E86D3-C60C-F8B4-9BCE-E384B0CF5CF1}"/>
              </a:ext>
            </a:extLst>
          </p:cNvPr>
          <p:cNvSpPr txBox="1"/>
          <p:nvPr/>
        </p:nvSpPr>
        <p:spPr>
          <a:xfrm>
            <a:off x="2572115" y="3961143"/>
            <a:ext cx="9856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pc="-3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ж/д</a:t>
            </a:r>
            <a:endParaRPr lang="ru-RU" sz="1100" b="1" spc="-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7EC816E-E458-34AF-82E9-E325D2EA6F15}"/>
              </a:ext>
            </a:extLst>
          </p:cNvPr>
          <p:cNvSpPr txBox="1"/>
          <p:nvPr/>
        </p:nvSpPr>
        <p:spPr>
          <a:xfrm>
            <a:off x="2493127" y="4189471"/>
            <a:ext cx="133044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Махачкала-Ростов 30 км</a:t>
            </a:r>
          </a:p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Сулак-Астрахань 21 км</a:t>
            </a:r>
            <a:endParaRPr lang="ru-RU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59B17874-7392-F85E-5379-718FAA06C17E}"/>
              </a:ext>
            </a:extLst>
          </p:cNvPr>
          <p:cNvSpPr txBox="1"/>
          <p:nvPr/>
        </p:nvSpPr>
        <p:spPr>
          <a:xfrm>
            <a:off x="6343568" y="5537887"/>
            <a:ext cx="85741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Р-152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3BAA6CB0-4167-9541-B67B-0E95357E6A5F}"/>
              </a:ext>
            </a:extLst>
          </p:cNvPr>
          <p:cNvSpPr txBox="1"/>
          <p:nvPr/>
        </p:nvSpPr>
        <p:spPr>
          <a:xfrm>
            <a:off x="6343568" y="5997556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Железная дорога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C0388878-7673-B3D7-16E2-85DAC1832202}"/>
              </a:ext>
            </a:extLst>
          </p:cNvPr>
          <p:cNvSpPr txBox="1"/>
          <p:nvPr/>
        </p:nvSpPr>
        <p:spPr>
          <a:xfrm>
            <a:off x="6343568" y="5767225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Речной путь по р. Волга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1857E405-1D1B-8CAF-3F86-69B823918678}"/>
              </a:ext>
            </a:extLst>
          </p:cNvPr>
          <p:cNvCxnSpPr>
            <a:cxnSpLocks/>
          </p:cNvCxnSpPr>
          <p:nvPr/>
        </p:nvCxnSpPr>
        <p:spPr>
          <a:xfrm>
            <a:off x="5996464" y="5593347"/>
            <a:ext cx="24464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="" xmlns:a16="http://schemas.microsoft.com/office/drawing/2014/main" id="{A494ED46-155A-BE58-31AF-9FE58D23A7AE}"/>
              </a:ext>
            </a:extLst>
          </p:cNvPr>
          <p:cNvCxnSpPr>
            <a:cxnSpLocks/>
          </p:cNvCxnSpPr>
          <p:nvPr/>
        </p:nvCxnSpPr>
        <p:spPr>
          <a:xfrm>
            <a:off x="5996464" y="5819072"/>
            <a:ext cx="244642" cy="0"/>
          </a:xfrm>
          <a:prstGeom prst="line">
            <a:avLst/>
          </a:prstGeom>
          <a:ln w="12700" cmpd="sng">
            <a:solidFill>
              <a:srgbClr val="4756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="" xmlns:a16="http://schemas.microsoft.com/office/drawing/2014/main" id="{96907F74-87A4-9F3C-1200-21D129AEF31A}"/>
              </a:ext>
            </a:extLst>
          </p:cNvPr>
          <p:cNvCxnSpPr>
            <a:cxnSpLocks/>
          </p:cNvCxnSpPr>
          <p:nvPr/>
        </p:nvCxnSpPr>
        <p:spPr>
          <a:xfrm>
            <a:off x="5996464" y="6056758"/>
            <a:ext cx="244642" cy="0"/>
          </a:xfrm>
          <a:prstGeom prst="line">
            <a:avLst/>
          </a:prstGeom>
          <a:ln w="12700" cmpd="sng">
            <a:solidFill>
              <a:srgbClr val="4756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7262B2B9-CDF1-28C2-513A-ADBE8D9D5522}"/>
              </a:ext>
            </a:extLst>
          </p:cNvPr>
          <p:cNvSpPr txBox="1"/>
          <p:nvPr/>
        </p:nvSpPr>
        <p:spPr>
          <a:xfrm>
            <a:off x="8358876" y="5533294"/>
            <a:ext cx="85741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70BCAE04-B8CB-BA7A-9570-46EBF00DFEB3}"/>
              </a:ext>
            </a:extLst>
          </p:cNvPr>
          <p:cNvSpPr txBox="1"/>
          <p:nvPr/>
        </p:nvSpPr>
        <p:spPr>
          <a:xfrm>
            <a:off x="8358876" y="5762632"/>
            <a:ext cx="132496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пусковой комплекс </a:t>
            </a:r>
          </a:p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Обход г. Заволжье 19,2 км.</a:t>
            </a:r>
          </a:p>
        </p:txBody>
      </p: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89C74E41-81BE-8B2A-0EE7-94D5A021D03A}"/>
              </a:ext>
            </a:extLst>
          </p:cNvPr>
          <p:cNvCxnSpPr>
            <a:cxnSpLocks/>
          </p:cNvCxnSpPr>
          <p:nvPr/>
        </p:nvCxnSpPr>
        <p:spPr>
          <a:xfrm>
            <a:off x="8011772" y="5814479"/>
            <a:ext cx="244642" cy="0"/>
          </a:xfrm>
          <a:prstGeom prst="line">
            <a:avLst/>
          </a:prstGeom>
          <a:ln w="25400" cmpd="sng">
            <a:solidFill>
              <a:srgbClr val="B1C1E4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Овал 79">
            <a:extLst>
              <a:ext uri="{FF2B5EF4-FFF2-40B4-BE49-F238E27FC236}">
                <a16:creationId xmlns="" xmlns:a16="http://schemas.microsoft.com/office/drawing/2014/main" id="{1DE6A2CA-EE33-15F8-B1C1-0368494440BF}"/>
              </a:ext>
            </a:extLst>
          </p:cNvPr>
          <p:cNvSpPr/>
          <p:nvPr/>
        </p:nvSpPr>
        <p:spPr>
          <a:xfrm>
            <a:off x="8071238" y="5533294"/>
            <a:ext cx="125709" cy="125709"/>
          </a:xfrm>
          <a:prstGeom prst="ellipse">
            <a:avLst/>
          </a:prstGeom>
          <a:solidFill>
            <a:schemeClr val="bg1"/>
          </a:solidFill>
          <a:ln w="25400"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="" xmlns:a16="http://schemas.microsoft.com/office/drawing/2014/main" id="{7CF884C3-7A5B-DFB9-E819-115906DD1936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x-none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«Хасавюртовский район»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43" y="1321619"/>
            <a:ext cx="3954824" cy="3611716"/>
          </a:xfrm>
          <a:prstGeom prst="rect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="" xmlns:a16="http://schemas.microsoft.com/office/drawing/2014/main" id="{CA681B2E-CC94-3AAF-E060-F2F2C175E23F}"/>
              </a:ext>
            </a:extLst>
          </p:cNvPr>
          <p:cNvSpPr/>
          <p:nvPr/>
        </p:nvSpPr>
        <p:spPr>
          <a:xfrm>
            <a:off x="627017" y="1401547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СТРУКТУРА ОТГРУЖЕННОЙ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ПРОДУКЦИИ ПО ВИДАМ ЭКОНОМИЧЕСКОЙ ДЕЯТЕЛЬНОСТИ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2023 ГОДУ (%)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4E0C2D50-D926-C00C-331C-C79D5FBD02A4}"/>
              </a:ext>
            </a:extLst>
          </p:cNvPr>
          <p:cNvSpPr/>
          <p:nvPr/>
        </p:nvSpPr>
        <p:spPr>
          <a:xfrm>
            <a:off x="6821196" y="2294500"/>
            <a:ext cx="2966400" cy="4012470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="" xmlns:a16="http://schemas.microsoft.com/office/drawing/2014/main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37352"/>
              </p:ext>
            </p:extLst>
          </p:nvPr>
        </p:nvGraphicFramePr>
        <p:xfrm>
          <a:off x="6816453" y="2287249"/>
          <a:ext cx="2966399" cy="401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4" name="Прямая соединительная линия 73">
            <a:extLst>
              <a:ext uri="{FF2B5EF4-FFF2-40B4-BE49-F238E27FC236}">
                <a16:creationId xmlns="" xmlns:a16="http://schemas.microsoft.com/office/drawing/2014/main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61B276B5-A05C-4084-6B05-771C3FE2940E}"/>
              </a:ext>
            </a:extLst>
          </p:cNvPr>
          <p:cNvSpPr txBox="1"/>
          <p:nvPr/>
        </p:nvSpPr>
        <p:spPr>
          <a:xfrm>
            <a:off x="1294059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="" xmlns:a16="http://schemas.microsoft.com/office/drawing/2014/main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736354" y="6000498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C868A8CD-3BA5-845F-2948-B9125448DA88}"/>
              </a:ext>
            </a:extLst>
          </p:cNvPr>
          <p:cNvSpPr txBox="1"/>
          <p:nvPr/>
        </p:nvSpPr>
        <p:spPr>
          <a:xfrm>
            <a:off x="2123328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="" xmlns:a16="http://schemas.microsoft.com/office/drawing/2014/main" id="{65A9FFCD-B422-6BAC-3756-D7F21C5FD4A9}"/>
              </a:ext>
            </a:extLst>
          </p:cNvPr>
          <p:cNvCxnSpPr>
            <a:cxnSpLocks/>
          </p:cNvCxnSpPr>
          <p:nvPr/>
        </p:nvCxnSpPr>
        <p:spPr>
          <a:xfrm>
            <a:off x="2565623" y="6000498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8BFA7629-1D6D-6368-F7B0-8E071839277B}"/>
              </a:ext>
            </a:extLst>
          </p:cNvPr>
          <p:cNvSpPr txBox="1"/>
          <p:nvPr/>
        </p:nvSpPr>
        <p:spPr>
          <a:xfrm>
            <a:off x="2952597" y="593894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НО* 2022 год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="" xmlns:a16="http://schemas.microsoft.com/office/drawing/2014/main" id="{859BFF25-7647-679E-CF0A-EDBC0E40A471}"/>
              </a:ext>
            </a:extLst>
          </p:cNvPr>
          <p:cNvGrpSpPr/>
          <p:nvPr/>
        </p:nvGrpSpPr>
        <p:grpSpPr>
          <a:xfrm>
            <a:off x="2369818" y="2349903"/>
            <a:ext cx="2740663" cy="2682763"/>
            <a:chOff x="2369818" y="2309263"/>
            <a:chExt cx="2740663" cy="2682763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="" xmlns:a16="http://schemas.microsoft.com/office/drawing/2014/main" id="{2E6B3244-8CEB-6239-7F38-F265B373BF99}"/>
                </a:ext>
              </a:extLst>
            </p:cNvPr>
            <p:cNvSpPr/>
            <p:nvPr/>
          </p:nvSpPr>
          <p:spPr>
            <a:xfrm>
              <a:off x="2369818" y="2309263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="" xmlns:a16="http://schemas.microsoft.com/office/drawing/2014/main" id="{4495E117-48D2-15E2-0BCE-6E44870B1947}"/>
                </a:ext>
              </a:extLst>
            </p:cNvPr>
            <p:cNvSpPr/>
            <p:nvPr/>
          </p:nvSpPr>
          <p:spPr>
            <a:xfrm>
              <a:off x="2701581" y="2665364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="" xmlns:a16="http://schemas.microsoft.com/office/drawing/2014/main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="" xmlns:a16="http://schemas.microsoft.com/office/drawing/2014/main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="" xmlns:a16="http://schemas.microsoft.com/office/drawing/2014/main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="" xmlns:a16="http://schemas.microsoft.com/office/drawing/2014/main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="" xmlns:a16="http://schemas.microsoft.com/office/drawing/2014/main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="" xmlns:a16="http://schemas.microsoft.com/office/drawing/2014/main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4DDD486F-FFDC-3AC3-0983-1563F64C780C}"/>
              </a:ext>
            </a:extLst>
          </p:cNvPr>
          <p:cNvSpPr txBox="1"/>
          <p:nvPr/>
        </p:nvSpPr>
        <p:spPr>
          <a:xfrm>
            <a:off x="3193411" y="1674883"/>
            <a:ext cx="11203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="" xmlns:a16="http://schemas.microsoft.com/office/drawing/2014/main" id="{7DACA747-66C6-0E65-B5FA-C504D9C6D2C4}"/>
              </a:ext>
            </a:extLst>
          </p:cNvPr>
          <p:cNvSpPr/>
          <p:nvPr/>
        </p:nvSpPr>
        <p:spPr>
          <a:xfrm>
            <a:off x="3193411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="" xmlns:a16="http://schemas.microsoft.com/office/drawing/2014/main" id="{1F8EAFBB-518D-C75C-F633-1B12885366D0}"/>
              </a:ext>
            </a:extLst>
          </p:cNvPr>
          <p:cNvSpPr/>
          <p:nvPr/>
        </p:nvSpPr>
        <p:spPr>
          <a:xfrm>
            <a:off x="3991617" y="2128442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="" xmlns:a16="http://schemas.microsoft.com/office/drawing/2014/main" id="{0B4880A1-91DC-D0F0-A77C-E94DED46A2DE}"/>
              </a:ext>
            </a:extLst>
          </p:cNvPr>
          <p:cNvSpPr/>
          <p:nvPr/>
        </p:nvSpPr>
        <p:spPr>
          <a:xfrm>
            <a:off x="3590989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2,9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="" xmlns:a16="http://schemas.microsoft.com/office/drawing/2014/main" id="{B51F7AF6-8F8A-5B37-A1C2-3650196617FB}"/>
              </a:ext>
            </a:extLst>
          </p:cNvPr>
          <p:cNvSpPr txBox="1"/>
          <p:nvPr/>
        </p:nvSpPr>
        <p:spPr>
          <a:xfrm>
            <a:off x="5269143" y="3015810"/>
            <a:ext cx="112031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отгрузка продукции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="" xmlns:a16="http://schemas.microsoft.com/office/drawing/2014/main" id="{BD49888C-EE87-0AA1-DB51-FCB7AE18C6FB}"/>
              </a:ext>
            </a:extLst>
          </p:cNvPr>
          <p:cNvSpPr/>
          <p:nvPr/>
        </p:nvSpPr>
        <p:spPr>
          <a:xfrm>
            <a:off x="5269143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35,8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="" xmlns:a16="http://schemas.microsoft.com/office/drawing/2014/main" id="{E891C477-CE41-440F-B223-9BD475BA4F74}"/>
              </a:ext>
            </a:extLst>
          </p:cNvPr>
          <p:cNvSpPr/>
          <p:nvPr/>
        </p:nvSpPr>
        <p:spPr>
          <a:xfrm>
            <a:off x="6067349" y="3339572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53,9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="" xmlns:a16="http://schemas.microsoft.com/office/drawing/2014/main" id="{BA41BC5E-92C9-7CBA-1F88-F41F35900D8E}"/>
              </a:ext>
            </a:extLst>
          </p:cNvPr>
          <p:cNvSpPr/>
          <p:nvPr/>
        </p:nvSpPr>
        <p:spPr>
          <a:xfrm>
            <a:off x="5666721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42,7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="" xmlns:a16="http://schemas.microsoft.com/office/drawing/2014/main" id="{2EFB3336-310E-8D41-40DB-BCF7E0A8AF90}"/>
              </a:ext>
            </a:extLst>
          </p:cNvPr>
          <p:cNvSpPr txBox="1"/>
          <p:nvPr/>
        </p:nvSpPr>
        <p:spPr>
          <a:xfrm>
            <a:off x="4862489" y="4586482"/>
            <a:ext cx="156298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фонд оплаты труда       по полному кругу организация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="" xmlns:a16="http://schemas.microsoft.com/office/drawing/2014/main" id="{A3F711DB-496E-5AE9-8DA3-52FB6C8C4FC4}"/>
              </a:ext>
            </a:extLst>
          </p:cNvPr>
          <p:cNvSpPr/>
          <p:nvPr/>
        </p:nvSpPr>
        <p:spPr>
          <a:xfrm>
            <a:off x="4862489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8,6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Скругленный прямоугольник 137">
            <a:extLst>
              <a:ext uri="{FF2B5EF4-FFF2-40B4-BE49-F238E27FC236}">
                <a16:creationId xmlns="" xmlns:a16="http://schemas.microsoft.com/office/drawing/2014/main" id="{8F9B137A-9F0C-3053-26F4-F1A1A4D82D6D}"/>
              </a:ext>
            </a:extLst>
          </p:cNvPr>
          <p:cNvSpPr/>
          <p:nvPr/>
        </p:nvSpPr>
        <p:spPr>
          <a:xfrm>
            <a:off x="5660695" y="5035939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="" xmlns:a16="http://schemas.microsoft.com/office/drawing/2014/main" id="{5638DA25-0A83-5C61-BB97-CE89B7FE3C55}"/>
              </a:ext>
            </a:extLst>
          </p:cNvPr>
          <p:cNvSpPr/>
          <p:nvPr/>
        </p:nvSpPr>
        <p:spPr>
          <a:xfrm>
            <a:off x="5260067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10,6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="" xmlns:a16="http://schemas.microsoft.com/office/drawing/2014/main" id="{9B8B9FEF-8A61-E7B5-E26D-6064E35C71F8}"/>
              </a:ext>
            </a:extLst>
          </p:cNvPr>
          <p:cNvSpPr txBox="1"/>
          <p:nvPr/>
        </p:nvSpPr>
        <p:spPr>
          <a:xfrm>
            <a:off x="1589193" y="4583313"/>
            <a:ext cx="988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розничного товарооборота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="" xmlns:a16="http://schemas.microsoft.com/office/drawing/2014/main" id="{5BF57916-37D0-2A89-BEDE-6529985937EC}"/>
              </a:ext>
            </a:extLst>
          </p:cNvPr>
          <p:cNvSpPr/>
          <p:nvPr/>
        </p:nvSpPr>
        <p:spPr>
          <a:xfrm>
            <a:off x="1589193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11,9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="" xmlns:a16="http://schemas.microsoft.com/office/drawing/2014/main" id="{804C102D-E058-03DA-846F-7B2632D8057C}"/>
              </a:ext>
            </a:extLst>
          </p:cNvPr>
          <p:cNvSpPr/>
          <p:nvPr/>
        </p:nvSpPr>
        <p:spPr>
          <a:xfrm>
            <a:off x="2387399" y="503277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9,7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="" xmlns:a16="http://schemas.microsoft.com/office/drawing/2014/main" id="{AF6DE8AE-5C46-A9ED-FE44-79540CCD291B}"/>
              </a:ext>
            </a:extLst>
          </p:cNvPr>
          <p:cNvSpPr/>
          <p:nvPr/>
        </p:nvSpPr>
        <p:spPr>
          <a:xfrm>
            <a:off x="1986771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8,0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>
            <a:off x="1085529" y="3015810"/>
            <a:ext cx="15629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размер пенсии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=""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1085529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15 740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="" xmlns:a16="http://schemas.microsoft.com/office/drawing/2014/main" id="{D8C75DED-E032-F06C-4A1B-C15F2E0A1892}"/>
              </a:ext>
            </a:extLst>
          </p:cNvPr>
          <p:cNvSpPr/>
          <p:nvPr/>
        </p:nvSpPr>
        <p:spPr>
          <a:xfrm>
            <a:off x="1883735" y="3336777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18 294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="" xmlns:a16="http://schemas.microsoft.com/office/drawing/2014/main" id="{2947D3A7-F3F2-F042-E041-2359906A0400}"/>
              </a:ext>
            </a:extLst>
          </p:cNvPr>
          <p:cNvSpPr/>
          <p:nvPr/>
        </p:nvSpPr>
        <p:spPr>
          <a:xfrm>
            <a:off x="1483107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19 308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="" xmlns:a16="http://schemas.microsoft.com/office/drawing/2014/main" id="{BD9E40EF-B3BB-3EB9-AF5B-3B81E652F392}"/>
              </a:ext>
            </a:extLst>
          </p:cNvPr>
          <p:cNvSpPr txBox="1"/>
          <p:nvPr/>
        </p:nvSpPr>
        <p:spPr>
          <a:xfrm>
            <a:off x="3231937" y="5140939"/>
            <a:ext cx="9882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з/п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="" xmlns:a16="http://schemas.microsoft.com/office/drawing/2014/main" id="{4676CABC-9A49-F2C2-A9BC-C53B134296DE}"/>
              </a:ext>
            </a:extLst>
          </p:cNvPr>
          <p:cNvSpPr/>
          <p:nvPr/>
        </p:nvSpPr>
        <p:spPr>
          <a:xfrm>
            <a:off x="3231937" y="5478354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33 259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="" xmlns:a16="http://schemas.microsoft.com/office/drawing/2014/main" id="{D3AFCDB7-7B2D-FB95-3CC4-26FA72959204}"/>
              </a:ext>
            </a:extLst>
          </p:cNvPr>
          <p:cNvSpPr/>
          <p:nvPr/>
        </p:nvSpPr>
        <p:spPr>
          <a:xfrm>
            <a:off x="4030143" y="547328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46 364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="" xmlns:a16="http://schemas.microsoft.com/office/drawing/2014/main" id="{0DA18218-A189-5B34-A992-A1C2F6968601}"/>
              </a:ext>
            </a:extLst>
          </p:cNvPr>
          <p:cNvSpPr/>
          <p:nvPr/>
        </p:nvSpPr>
        <p:spPr>
          <a:xfrm>
            <a:off x="3629515" y="5478354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40 667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="" xmlns:a16="http://schemas.microsoft.com/office/drawing/2014/main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2" name="TextBox 161">
            <a:extLst>
              <a:ext uri="{FF2B5EF4-FFF2-40B4-BE49-F238E27FC236}">
                <a16:creationId xmlns="" xmlns:a16="http://schemas.microsoft.com/office/drawing/2014/main" id="{F619E7A8-AF23-B5E5-7150-0B8CA1052B14}"/>
              </a:ext>
            </a:extLst>
          </p:cNvPr>
          <p:cNvSpPr txBox="1"/>
          <p:nvPr/>
        </p:nvSpPr>
        <p:spPr>
          <a:xfrm>
            <a:off x="627016" y="6354106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на </a:t>
            </a:r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муниципалитет Нижегородской области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Шестиугольник 160">
            <a:extLst>
              <a:ext uri="{FF2B5EF4-FFF2-40B4-BE49-F238E27FC236}">
                <a16:creationId xmlns="" xmlns:a16="http://schemas.microsoft.com/office/drawing/2014/main" id="{BFE3E32D-4E32-EF8D-83DB-B70C7B2C852E}"/>
              </a:ext>
            </a:extLst>
          </p:cNvPr>
          <p:cNvSpPr/>
          <p:nvPr/>
        </p:nvSpPr>
        <p:spPr>
          <a:xfrm rot="1800000">
            <a:off x="2632484" y="2933471"/>
            <a:ext cx="1825527" cy="1348087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="" xmlns:a16="http://schemas.microsoft.com/office/drawing/2014/main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="" xmlns:a16="http://schemas.microsoft.com/office/drawing/2014/main" id="{9718F2DE-BC8A-C832-1B40-9991CFFF11B0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</a:t>
            </a:r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«Хасавюртовский район»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=""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тн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 граждане*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="" xmlns:a16="http://schemas.microsoft.com/office/drawing/2014/main" id="{4EAC095F-9D74-7D49-4901-E85F2AE217CA}"/>
              </a:ext>
            </a:extLst>
          </p:cNvPr>
          <p:cNvSpPr/>
          <p:nvPr/>
        </p:nvSpPr>
        <p:spPr>
          <a:xfrm>
            <a:off x="7823310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="" xmlns:a16="http://schemas.microsoft.com/office/drawing/2014/main" id="{4C7367CC-2C8F-E4DC-E8B8-3D16B5436723}"/>
              </a:ext>
            </a:extLst>
          </p:cNvPr>
          <p:cNvSpPr/>
          <p:nvPr/>
        </p:nvSpPr>
        <p:spPr>
          <a:xfrm>
            <a:off x="5296223" y="1847741"/>
            <a:ext cx="4491371" cy="1928168"/>
          </a:xfrm>
          <a:prstGeom prst="roundRect">
            <a:avLst>
              <a:gd name="adj" fmla="val 1231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9CA13AC4-7435-DEEE-4605-E265104DD5A0}"/>
              </a:ext>
            </a:extLst>
          </p:cNvPr>
          <p:cNvSpPr/>
          <p:nvPr/>
        </p:nvSpPr>
        <p:spPr>
          <a:xfrm>
            <a:off x="5296225" y="1400274"/>
            <a:ext cx="4491371" cy="829218"/>
          </a:xfrm>
          <a:prstGeom prst="roundRect">
            <a:avLst>
              <a:gd name="adj" fmla="val 3062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296225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="" xmlns:a16="http://schemas.microsoft.com/office/drawing/2014/main" id="{45117FCB-FB0D-ACDC-38CA-B0524F5A8C72}"/>
              </a:ext>
            </a:extLst>
          </p:cNvPr>
          <p:cNvSpPr/>
          <p:nvPr/>
        </p:nvSpPr>
        <p:spPr>
          <a:xfrm>
            <a:off x="627015" y="1400274"/>
            <a:ext cx="4497839" cy="2376000"/>
          </a:xfrm>
          <a:prstGeom prst="roundRect">
            <a:avLst>
              <a:gd name="adj" fmla="val 10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76C8BFA-FA03-9B4C-0957-FEDBCCA21685}"/>
              </a:ext>
            </a:extLst>
          </p:cNvPr>
          <p:cNvSpPr txBox="1"/>
          <p:nvPr/>
        </p:nvSpPr>
        <p:spPr>
          <a:xfrm>
            <a:off x="627016" y="1678464"/>
            <a:ext cx="446988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627015" y="3931822"/>
            <a:ext cx="4497839" cy="2376000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627016" y="4210011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ОТРАСЛЯМ В 2022 ГОДУ</a:t>
            </a: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="" xmlns:a16="http://schemas.microsoft.com/office/drawing/2014/main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778794"/>
              </p:ext>
            </p:extLst>
          </p:nvPr>
        </p:nvGraphicFramePr>
        <p:xfrm>
          <a:off x="870857" y="4578382"/>
          <a:ext cx="2910496" cy="1729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9172FE0D-553A-FE0F-3A47-C64F9D09AA29}"/>
              </a:ext>
            </a:extLst>
          </p:cNvPr>
          <p:cNvCxnSpPr>
            <a:cxnSpLocks/>
          </p:cNvCxnSpPr>
          <p:nvPr/>
        </p:nvCxnSpPr>
        <p:spPr>
          <a:xfrm>
            <a:off x="4136117" y="2034900"/>
            <a:ext cx="0" cy="1498009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Таблица 44">
            <a:extLst>
              <a:ext uri="{FF2B5EF4-FFF2-40B4-BE49-F238E27FC236}">
                <a16:creationId xmlns="" xmlns:a16="http://schemas.microsoft.com/office/drawing/2014/main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845276"/>
              </p:ext>
            </p:extLst>
          </p:nvPr>
        </p:nvGraphicFramePr>
        <p:xfrm>
          <a:off x="5289759" y="1400273"/>
          <a:ext cx="4497840" cy="237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433">
                  <a:extLst>
                    <a:ext uri="{9D8B030D-6E8A-4147-A177-3AD203B41FA5}">
                      <a16:colId xmlns="" xmlns:a16="http://schemas.microsoft.com/office/drawing/2014/main" val="3318199641"/>
                    </a:ext>
                  </a:extLst>
                </a:gridCol>
                <a:gridCol w="498487">
                  <a:extLst>
                    <a:ext uri="{9D8B030D-6E8A-4147-A177-3AD203B41FA5}">
                      <a16:colId xmlns="" xmlns:a16="http://schemas.microsoft.com/office/drawing/2014/main" val="1343176932"/>
                    </a:ext>
                  </a:extLst>
                </a:gridCol>
                <a:gridCol w="1124460">
                  <a:extLst>
                    <a:ext uri="{9D8B030D-6E8A-4147-A177-3AD203B41FA5}">
                      <a16:colId xmlns="" xmlns:a16="http://schemas.microsoft.com/office/drawing/2014/main" val="2111604541"/>
                    </a:ext>
                  </a:extLst>
                </a:gridCol>
                <a:gridCol w="1124460">
                  <a:extLst>
                    <a:ext uri="{9D8B030D-6E8A-4147-A177-3AD203B41FA5}">
                      <a16:colId xmlns="" xmlns:a16="http://schemas.microsoft.com/office/drawing/2014/main" val="2298273598"/>
                    </a:ext>
                  </a:extLst>
                </a:gridCol>
              </a:tblGrid>
              <a:tr h="337877"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ГОД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68852991"/>
                  </a:ext>
                </a:extLst>
              </a:tr>
              <a:tr h="407552">
                <a:tc rowSpan="2"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одного работающего         по полному кругу </a:t>
                      </a:r>
                      <a:r>
                        <a:rPr lang="x-none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прредпиятий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5506270"/>
                  </a:ext>
                </a:extLst>
              </a:tr>
              <a:tr h="407552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7235586"/>
                  </a:ext>
                </a:extLst>
              </a:tr>
              <a:tr h="407552">
                <a:tc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по (наименование области)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879490"/>
                  </a:ext>
                </a:extLst>
              </a:tr>
              <a:tr h="407552">
                <a:tc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реальная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заработная плата </a:t>
                      </a: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30292117"/>
                  </a:ext>
                </a:extLst>
              </a:tr>
              <a:tr h="4075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реальная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заработная плата </a:t>
                      </a:r>
                    </a:p>
                    <a:p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(наименование области)</a:t>
                      </a:r>
                    </a:p>
                  </a:txBody>
                  <a:tcPr marL="144000"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5497627"/>
                  </a:ext>
                </a:extLst>
              </a:tr>
            </a:tbl>
          </a:graphicData>
        </a:graphic>
      </p:graphicFrame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7326AD10-2947-EFC3-9FD0-462C38686134}"/>
              </a:ext>
            </a:extLst>
          </p:cNvPr>
          <p:cNvSpPr txBox="1"/>
          <p:nvPr/>
        </p:nvSpPr>
        <p:spPr>
          <a:xfrm>
            <a:off x="627015" y="3804062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202ED880-7F9C-7522-6A34-8939D1C06451}"/>
              </a:ext>
            </a:extLst>
          </p:cNvPr>
          <p:cNvSpPr txBox="1"/>
          <p:nvPr/>
        </p:nvSpPr>
        <p:spPr>
          <a:xfrm>
            <a:off x="5316390" y="3804062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 указан в процентах к предыдущему 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="" xmlns:a16="http://schemas.microsoft.com/office/drawing/2014/main" id="{DE570A78-46A9-3F07-36FA-94EF1D510C3A}"/>
              </a:ext>
            </a:extLst>
          </p:cNvPr>
          <p:cNvSpPr/>
          <p:nvPr/>
        </p:nvSpPr>
        <p:spPr>
          <a:xfrm>
            <a:off x="5495581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=""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C1F7855C-3C0A-4AA7-EFF7-C1E794F9135E}"/>
              </a:ext>
            </a:extLst>
          </p:cNvPr>
          <p:cNvSpPr txBox="1"/>
          <p:nvPr/>
        </p:nvSpPr>
        <p:spPr>
          <a:xfrm>
            <a:off x="7623954" y="6329880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*Нетрудоустроенные граждане на 01.01.2023 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(наименование области)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01.01.2023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507925" y="5891942"/>
            <a:ext cx="16175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(наименование области)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01.01.2023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="" xmlns:a16="http://schemas.microsoft.com/office/drawing/2014/main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27" name="Рисунок 126" descr="Золотые слитки со сплошной заливкой">
            <a:extLst>
              <a:ext uri="{FF2B5EF4-FFF2-40B4-BE49-F238E27FC236}">
                <a16:creationId xmlns="" xmlns:a16="http://schemas.microsoft.com/office/drawing/2014/main" id="{A7927950-A61A-0659-A375-9FF5BC9F8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0188" y="2787234"/>
            <a:ext cx="360000" cy="360000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="" xmlns:a16="http://schemas.microsoft.com/office/drawing/2014/main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0878" y="2748060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="" xmlns:a16="http://schemas.microsoft.com/office/drawing/2014/main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90206" y="5318246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="" xmlns:a16="http://schemas.microsoft.com/office/drawing/2014/main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6599" y="5764069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="" xmlns:a16="http://schemas.microsoft.com/office/drawing/2014/main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6599" y="5318246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=""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=""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=""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=""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=""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умеренно-континентальный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69" y="2758783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по 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="" xmlns:a16="http://schemas.microsoft.com/office/drawing/2014/main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="" xmlns:a16="http://schemas.microsoft.com/office/drawing/2014/main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C30F9616-4CA9-8FB9-426A-440D5B09B098}"/>
              </a:ext>
            </a:extLst>
          </p:cNvPr>
          <p:cNvSpPr txBox="1"/>
          <p:nvPr/>
        </p:nvSpPr>
        <p:spPr>
          <a:xfrm>
            <a:off x="822443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E1B2EC90-8DAE-0957-5D26-BE6AB5E7E7C7}"/>
              </a:ext>
            </a:extLst>
          </p:cNvPr>
          <p:cNvSpPr txBox="1"/>
          <p:nvPr/>
        </p:nvSpPr>
        <p:spPr>
          <a:xfrm>
            <a:off x="1187392" y="5339692"/>
            <a:ext cx="129811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хвойные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породы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A782E053-2F93-9792-F207-53B43CF12C51}"/>
              </a:ext>
            </a:extLst>
          </p:cNvPr>
          <p:cNvSpPr txBox="1"/>
          <p:nvPr/>
        </p:nvSpPr>
        <p:spPr>
          <a:xfrm>
            <a:off x="1187392" y="5816180"/>
            <a:ext cx="129811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спелые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породы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9BFF0E25-DFAE-46E7-0CAB-F8151F107F4C}"/>
              </a:ext>
            </a:extLst>
          </p:cNvPr>
          <p:cNvSpPr txBox="1"/>
          <p:nvPr/>
        </p:nvSpPr>
        <p:spPr>
          <a:xfrm>
            <a:off x="3320999" y="5339692"/>
            <a:ext cx="15319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="" xmlns:a16="http://schemas.microsoft.com/office/drawing/2014/main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="" xmlns:a16="http://schemas.microsoft.com/office/drawing/2014/main" id="{F2232438-0B4C-EE5D-F317-B1A618F94DAC}"/>
              </a:ext>
            </a:extLst>
          </p:cNvPr>
          <p:cNvSpPr txBox="1"/>
          <p:nvPr/>
        </p:nvSpPr>
        <p:spPr>
          <a:xfrm>
            <a:off x="5846493" y="5816180"/>
            <a:ext cx="17691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="" xmlns:a16="http://schemas.microsoft.com/office/drawing/2014/main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="" xmlns:a16="http://schemas.microsoft.com/office/drawing/2014/main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=""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598612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=""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254" name="TextBox 253">
            <a:extLst>
              <a:ext uri="{FF2B5EF4-FFF2-40B4-BE49-F238E27FC236}">
                <a16:creationId xmlns=""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798492" y="2528250"/>
            <a:ext cx="17130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учреждений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="" xmlns:a16="http://schemas.microsoft.com/office/drawing/2014/main" id="{BC46FF49-74DA-9C59-D684-B1B12D37A8F7}"/>
              </a:ext>
            </a:extLst>
          </p:cNvPr>
          <p:cNvSpPr txBox="1"/>
          <p:nvPr/>
        </p:nvSpPr>
        <p:spPr>
          <a:xfrm>
            <a:off x="7798492" y="5518079"/>
            <a:ext cx="198910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туристических маршрутов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=""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798492" y="4770621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=""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7798492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=""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798492" y="3275707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=""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=""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627016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=""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=""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=""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="" xmlns:a16="http://schemas.microsoft.com/office/drawing/2014/main" id="{12926F69-40C7-3974-087F-9781F99C6E13}"/>
              </a:ext>
            </a:extLst>
          </p:cNvPr>
          <p:cNvSpPr txBox="1"/>
          <p:nvPr/>
        </p:nvSpPr>
        <p:spPr>
          <a:xfrm>
            <a:off x="826896" y="5518079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="" xmlns:a16="http://schemas.microsoft.com/office/drawing/2014/main" id="{B225F85E-9845-220A-B6E0-8F517F2F3582}"/>
              </a:ext>
            </a:extLst>
          </p:cNvPr>
          <p:cNvSpPr txBox="1"/>
          <p:nvPr/>
        </p:nvSpPr>
        <p:spPr>
          <a:xfrm>
            <a:off x="826896" y="5863510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высшего образования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3240BB4F-916F-9A16-B053-540E8BA0C6C3}"/>
              </a:ext>
            </a:extLst>
          </p:cNvPr>
          <p:cNvSpPr txBox="1"/>
          <p:nvPr/>
        </p:nvSpPr>
        <p:spPr>
          <a:xfrm>
            <a:off x="1828506" y="5515935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  <a:endParaRPr lang="ru-RU" sz="1100" b="1" spc="-20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="" xmlns:a16="http://schemas.microsoft.com/office/drawing/2014/main" id="{690BC0E0-A47B-7C34-B2FA-E073E5D93F69}"/>
              </a:ext>
            </a:extLst>
          </p:cNvPr>
          <p:cNvSpPr txBox="1"/>
          <p:nvPr/>
        </p:nvSpPr>
        <p:spPr>
          <a:xfrm>
            <a:off x="826896" y="4770621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="" xmlns:a16="http://schemas.microsoft.com/office/drawing/2014/main" id="{8B3D4C90-9F8B-ADB3-6F43-32DD9FCCC0A1}"/>
              </a:ext>
            </a:extLst>
          </p:cNvPr>
          <p:cNvSpPr txBox="1"/>
          <p:nvPr/>
        </p:nvSpPr>
        <p:spPr>
          <a:xfrm>
            <a:off x="826896" y="5116052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="" xmlns:a16="http://schemas.microsoft.com/office/drawing/2014/main" id="{8289096E-232E-07AD-8087-A4968491C029}"/>
              </a:ext>
            </a:extLst>
          </p:cNvPr>
          <p:cNvSpPr txBox="1"/>
          <p:nvPr/>
        </p:nvSpPr>
        <p:spPr>
          <a:xfrm>
            <a:off x="1828506" y="4768477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  <a:endParaRPr lang="ru-RU" sz="1100" b="1" spc="-20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=""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826896" y="4023164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=""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826896" y="4368595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="" xmlns:a16="http://schemas.microsoft.com/office/drawing/2014/main" id="{FF68BA2A-B11B-A3F3-C41C-C13ACA8D4225}"/>
              </a:ext>
            </a:extLst>
          </p:cNvPr>
          <p:cNvSpPr txBox="1"/>
          <p:nvPr/>
        </p:nvSpPr>
        <p:spPr>
          <a:xfrm>
            <a:off x="1828506" y="4021020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  <a:endParaRPr lang="ru-RU" sz="1100" b="1" spc="-20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="" xmlns:a16="http://schemas.microsoft.com/office/drawing/2014/main" id="{EC0830FF-A822-D57F-D63D-53A3866C0864}"/>
              </a:ext>
            </a:extLst>
          </p:cNvPr>
          <p:cNvSpPr txBox="1"/>
          <p:nvPr/>
        </p:nvSpPr>
        <p:spPr>
          <a:xfrm>
            <a:off x="826896" y="3275707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="" xmlns:a16="http://schemas.microsoft.com/office/drawing/2014/main" id="{3D8AC28B-1761-234B-F3DD-AC6E74CECC4C}"/>
              </a:ext>
            </a:extLst>
          </p:cNvPr>
          <p:cNvSpPr txBox="1"/>
          <p:nvPr/>
        </p:nvSpPr>
        <p:spPr>
          <a:xfrm>
            <a:off x="826896" y="3621138"/>
            <a:ext cx="95776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="" xmlns:a16="http://schemas.microsoft.com/office/drawing/2014/main" id="{58D00896-22B3-FE36-7949-817B0AFC70FE}"/>
              </a:ext>
            </a:extLst>
          </p:cNvPr>
          <p:cNvSpPr txBox="1"/>
          <p:nvPr/>
        </p:nvSpPr>
        <p:spPr>
          <a:xfrm>
            <a:off x="1828506" y="3273563"/>
            <a:ext cx="8938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=""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316972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=""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=""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3154473" y="2528250"/>
            <a:ext cx="199611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=""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="" xmlns:a16="http://schemas.microsoft.com/office/drawing/2014/main" id="{5151CFA0-40D0-3C38-D789-043E220BC223}"/>
              </a:ext>
            </a:extLst>
          </p:cNvPr>
          <p:cNvSpPr txBox="1"/>
          <p:nvPr/>
        </p:nvSpPr>
        <p:spPr>
          <a:xfrm>
            <a:off x="3154474" y="3174338"/>
            <a:ext cx="1284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</a:t>
            </a:r>
            <a:r>
              <a:rPr lang="ru-RU" sz="1100" b="1" spc="-2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акушерных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пунктов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=""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154474" y="3974314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учреждений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=""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3154474" y="4774290"/>
            <a:ext cx="151988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учреждений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="" xmlns:a16="http://schemas.microsoft.com/office/drawing/2014/main" id="{8BAF561A-0AFA-D244-BF22-A62DAC4ADF96}"/>
              </a:ext>
            </a:extLst>
          </p:cNvPr>
          <p:cNvSpPr txBox="1"/>
          <p:nvPr/>
        </p:nvSpPr>
        <p:spPr>
          <a:xfrm>
            <a:off x="2949025" y="5683973"/>
            <a:ext cx="2195998" cy="295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ПОКАЗАТЕЛИ ПО (НАИМЕНОВАНИЕ ОБЛАСТИ) ЦРБ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Скругленный прямоугольник 216">
            <a:extLst>
              <a:ext uri="{FF2B5EF4-FFF2-40B4-BE49-F238E27FC236}">
                <a16:creationId xmlns="" xmlns:a16="http://schemas.microsoft.com/office/drawing/2014/main" id="{7D5BE63D-4A00-2438-647C-920819914A37}"/>
              </a:ext>
            </a:extLst>
          </p:cNvPr>
          <p:cNvSpPr/>
          <p:nvPr/>
        </p:nvSpPr>
        <p:spPr>
          <a:xfrm>
            <a:off x="2949026" y="5556795"/>
            <a:ext cx="2196000" cy="756859"/>
          </a:xfrm>
          <a:prstGeom prst="roundRect">
            <a:avLst>
              <a:gd name="adj" fmla="val 27941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=""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=""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 dirty="0"/>
          </a:p>
        </p:txBody>
      </p:sp>
      <p:sp>
        <p:nvSpPr>
          <p:cNvPr id="226" name="TextBox 225">
            <a:extLst>
              <a:ext uri="{FF2B5EF4-FFF2-40B4-BE49-F238E27FC236}">
                <a16:creationId xmlns="" xmlns:a16="http://schemas.microsoft.com/office/drawing/2014/main" id="{8AAF981A-A158-7FA2-DCCE-482787BE82A1}"/>
              </a:ext>
            </a:extLst>
          </p:cNvPr>
          <p:cNvSpPr txBox="1"/>
          <p:nvPr/>
        </p:nvSpPr>
        <p:spPr>
          <a:xfrm>
            <a:off x="5476483" y="2532858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</a:t>
            </a: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=""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=""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=""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47648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=""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5476481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бассейнов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=""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76480" y="4762587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="" xmlns:a16="http://schemas.microsoft.com/office/drawing/2014/main" id="{520B3D92-6F17-A05B-FBFB-F0B0317F5D40}"/>
              </a:ext>
            </a:extLst>
          </p:cNvPr>
          <p:cNvSpPr txBox="1"/>
          <p:nvPr/>
        </p:nvSpPr>
        <p:spPr>
          <a:xfrm>
            <a:off x="627015" y="6348324"/>
            <a:ext cx="427751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балансового износа зданий</a:t>
            </a:r>
          </a:p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заполняемость учреждений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</a:t>
            </a:r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76215DA-28FE-12C3-9AB0-DFF12F01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Рисунок 252" descr="Город со сплошной заливкой">
            <a:extLst>
              <a:ext uri="{FF2B5EF4-FFF2-40B4-BE49-F238E27FC236}">
                <a16:creationId xmlns="" xmlns:a16="http://schemas.microsoft.com/office/drawing/2014/main" id="{D8771586-6091-5D56-5B8F-FDE49F208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5523" y="4013748"/>
            <a:ext cx="360000" cy="360000"/>
          </a:xfrm>
          <a:prstGeom prst="rect">
            <a:avLst/>
          </a:prstGeom>
        </p:spPr>
      </p:pic>
      <p:pic>
        <p:nvPicPr>
          <p:cNvPr id="256" name="Рисунок 255" descr="Поделиться со сплошной заливкой">
            <a:extLst>
              <a:ext uri="{FF2B5EF4-FFF2-40B4-BE49-F238E27FC236}">
                <a16:creationId xmlns="" xmlns:a16="http://schemas.microsoft.com/office/drawing/2014/main" id="{BD729864-237C-45C7-F01C-A38C96A47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10712" y="5289009"/>
            <a:ext cx="360000" cy="360000"/>
          </a:xfrm>
          <a:prstGeom prst="rect">
            <a:avLst/>
          </a:prstGeom>
        </p:spPr>
      </p:pic>
      <p:pic>
        <p:nvPicPr>
          <p:cNvPr id="245" name="Рисунок 244" descr="Окрестности со сплошной заливкой">
            <a:extLst>
              <a:ext uri="{FF2B5EF4-FFF2-40B4-BE49-F238E27FC236}">
                <a16:creationId xmlns="" xmlns:a16="http://schemas.microsoft.com/office/drawing/2014/main" id="{404E784F-D344-4D00-FA77-29A3E9D287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10712" y="2752056"/>
            <a:ext cx="360000" cy="360000"/>
          </a:xfrm>
          <a:prstGeom prst="rect">
            <a:avLst/>
          </a:prstGeom>
        </p:spPr>
      </p:pic>
      <p:pic>
        <p:nvPicPr>
          <p:cNvPr id="197" name="Рисунок 196" descr="Маркер со сплошной заливкой">
            <a:extLst>
              <a:ext uri="{FF2B5EF4-FFF2-40B4-BE49-F238E27FC236}">
                <a16:creationId xmlns="" xmlns:a16="http://schemas.microsoft.com/office/drawing/2014/main" id="{552603FA-FC26-3ED1-0722-31139F3F78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10712" y="1497433"/>
            <a:ext cx="360000" cy="360000"/>
          </a:xfrm>
          <a:prstGeom prst="rect">
            <a:avLst/>
          </a:prstGeom>
        </p:spPr>
      </p:pic>
      <p:sp>
        <p:nvSpPr>
          <p:cNvPr id="168" name="Прямоугольник с двумя скругленными соседними углами 167">
            <a:extLst>
              <a:ext uri="{FF2B5EF4-FFF2-40B4-BE49-F238E27FC236}">
                <a16:creationId xmlns="" xmlns:a16="http://schemas.microsoft.com/office/drawing/2014/main" id="{478D58C0-41CD-CA09-4379-928A9E73C760}"/>
              </a:ext>
            </a:extLst>
          </p:cNvPr>
          <p:cNvSpPr/>
          <p:nvPr/>
        </p:nvSpPr>
        <p:spPr>
          <a:xfrm rot="10800000">
            <a:off x="4747807" y="1736385"/>
            <a:ext cx="5039787" cy="799160"/>
          </a:xfrm>
          <a:prstGeom prst="round2SameRect">
            <a:avLst>
              <a:gd name="adj1" fmla="val 24151"/>
              <a:gd name="adj2" fmla="val 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7" name="Прямоугольник с двумя скругленными соседними углами 166">
            <a:extLst>
              <a:ext uri="{FF2B5EF4-FFF2-40B4-BE49-F238E27FC236}">
                <a16:creationId xmlns="" xmlns:a16="http://schemas.microsoft.com/office/drawing/2014/main" id="{81711332-B8AE-DCC6-873F-933F6C19B236}"/>
              </a:ext>
            </a:extLst>
          </p:cNvPr>
          <p:cNvSpPr/>
          <p:nvPr/>
        </p:nvSpPr>
        <p:spPr>
          <a:xfrm rot="10800000">
            <a:off x="4747807" y="1401542"/>
            <a:ext cx="5039787" cy="47208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AD52451-27ED-0F83-1F60-67CACD6C4EAB}"/>
              </a:ext>
            </a:extLst>
          </p:cNvPr>
          <p:cNvSpPr txBox="1"/>
          <p:nvPr/>
        </p:nvSpPr>
        <p:spPr>
          <a:xfrm>
            <a:off x="627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="" xmlns:a16="http://schemas.microsoft.com/office/drawing/2014/main" id="{2EFFD9A6-7901-10D3-CA6A-1E13E190FD2B}"/>
              </a:ext>
            </a:extLst>
          </p:cNvPr>
          <p:cNvSpPr/>
          <p:nvPr/>
        </p:nvSpPr>
        <p:spPr>
          <a:xfrm>
            <a:off x="627017" y="163628"/>
            <a:ext cx="1084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="" xmlns:a16="http://schemas.microsoft.com/office/drawing/2014/main" id="{FA1F9945-3B22-C6C5-76F1-63D93E064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="" xmlns:a16="http://schemas.microsoft.com/office/drawing/2014/main" id="{CCA2C116-2B09-FD7A-D597-99FBE645A23E}"/>
              </a:ext>
            </a:extLst>
          </p:cNvPr>
          <p:cNvSpPr/>
          <p:nvPr/>
        </p:nvSpPr>
        <p:spPr>
          <a:xfrm flipH="1">
            <a:off x="639810" y="1401546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6" name="Скругленный прямоугольник 155">
            <a:extLst>
              <a:ext uri="{FF2B5EF4-FFF2-40B4-BE49-F238E27FC236}">
                <a16:creationId xmlns="" xmlns:a16="http://schemas.microsoft.com/office/drawing/2014/main" id="{E8EAE40E-81B2-FFC9-89BF-9B740E4465D8}"/>
              </a:ext>
            </a:extLst>
          </p:cNvPr>
          <p:cNvSpPr/>
          <p:nvPr/>
        </p:nvSpPr>
        <p:spPr>
          <a:xfrm flipH="1">
            <a:off x="2685709" y="1401546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7" name="Скругленный прямоугольник 156">
            <a:extLst>
              <a:ext uri="{FF2B5EF4-FFF2-40B4-BE49-F238E27FC236}">
                <a16:creationId xmlns="" xmlns:a16="http://schemas.microsoft.com/office/drawing/2014/main" id="{91503E06-65C0-5F7E-5104-05DC8AC407DA}"/>
              </a:ext>
            </a:extLst>
          </p:cNvPr>
          <p:cNvSpPr/>
          <p:nvPr/>
        </p:nvSpPr>
        <p:spPr>
          <a:xfrm flipH="1">
            <a:off x="639810" y="2658971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9" name="Скругленный прямоугольник 158">
            <a:extLst>
              <a:ext uri="{FF2B5EF4-FFF2-40B4-BE49-F238E27FC236}">
                <a16:creationId xmlns="" xmlns:a16="http://schemas.microsoft.com/office/drawing/2014/main" id="{82DBC2AD-82F8-CCD6-9551-13DE35106C17}"/>
              </a:ext>
            </a:extLst>
          </p:cNvPr>
          <p:cNvSpPr/>
          <p:nvPr/>
        </p:nvSpPr>
        <p:spPr>
          <a:xfrm flipH="1">
            <a:off x="632589" y="3916398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0" name="Скругленный прямоугольник 159">
            <a:extLst>
              <a:ext uri="{FF2B5EF4-FFF2-40B4-BE49-F238E27FC236}">
                <a16:creationId xmlns="" xmlns:a16="http://schemas.microsoft.com/office/drawing/2014/main" id="{CF0BFF50-A814-9E8B-A30C-D43173B28E80}"/>
              </a:ext>
            </a:extLst>
          </p:cNvPr>
          <p:cNvSpPr/>
          <p:nvPr/>
        </p:nvSpPr>
        <p:spPr>
          <a:xfrm flipH="1">
            <a:off x="2678488" y="3916398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1" name="Скругленный прямоугольник 160">
            <a:extLst>
              <a:ext uri="{FF2B5EF4-FFF2-40B4-BE49-F238E27FC236}">
                <a16:creationId xmlns="" xmlns:a16="http://schemas.microsoft.com/office/drawing/2014/main" id="{CC354AA4-7E17-970C-C9F1-85B364C7B4EE}"/>
              </a:ext>
            </a:extLst>
          </p:cNvPr>
          <p:cNvSpPr/>
          <p:nvPr/>
        </p:nvSpPr>
        <p:spPr>
          <a:xfrm flipH="1">
            <a:off x="632589" y="5173823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2" name="Скругленный прямоугольник 161">
            <a:extLst>
              <a:ext uri="{FF2B5EF4-FFF2-40B4-BE49-F238E27FC236}">
                <a16:creationId xmlns="" xmlns:a16="http://schemas.microsoft.com/office/drawing/2014/main" id="{CB6938B6-E84A-4277-CC2D-9975CEC0F707}"/>
              </a:ext>
            </a:extLst>
          </p:cNvPr>
          <p:cNvSpPr/>
          <p:nvPr/>
        </p:nvSpPr>
        <p:spPr>
          <a:xfrm flipH="1">
            <a:off x="2678488" y="5173823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166" name="Таблица 165">
            <a:extLst>
              <a:ext uri="{FF2B5EF4-FFF2-40B4-BE49-F238E27FC236}">
                <a16:creationId xmlns="" xmlns:a16="http://schemas.microsoft.com/office/drawing/2014/main" id="{18DF3222-3EAD-D891-4DBE-002000BF7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508879"/>
              </p:ext>
            </p:extLst>
          </p:nvPr>
        </p:nvGraphicFramePr>
        <p:xfrm>
          <a:off x="4747812" y="1400273"/>
          <a:ext cx="5039787" cy="11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3315">
                  <a:extLst>
                    <a:ext uri="{9D8B030D-6E8A-4147-A177-3AD203B41FA5}">
                      <a16:colId xmlns="" xmlns:a16="http://schemas.microsoft.com/office/drawing/2014/main" val="3318199641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1343176932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2111604541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2298273598"/>
                    </a:ext>
                  </a:extLst>
                </a:gridCol>
              </a:tblGrid>
              <a:tr h="458501">
                <a:tc>
                  <a:txBody>
                    <a:bodyPr/>
                    <a:lstStyle/>
                    <a:p>
                      <a:pPr algn="ctr"/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КАЧЕСТВО ВОЗДУХА</a:t>
                      </a:r>
                      <a:endParaRPr lang="x-none" sz="6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</a:t>
                      </a:r>
                      <a:r>
                        <a:rPr lang="en-US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6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68852991"/>
                  </a:ext>
                </a:extLst>
              </a:tr>
              <a:tr h="675499">
                <a:tc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Выбросов загрязняющих веществ                   в атмосферу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35506270"/>
                  </a:ext>
                </a:extLst>
              </a:tr>
            </a:tbl>
          </a:graphicData>
        </a:graphic>
      </p:graphicFrame>
      <p:sp>
        <p:nvSpPr>
          <p:cNvPr id="169" name="Прямоугольник с двумя скругленными соседними углами 168">
            <a:extLst>
              <a:ext uri="{FF2B5EF4-FFF2-40B4-BE49-F238E27FC236}">
                <a16:creationId xmlns="" xmlns:a16="http://schemas.microsoft.com/office/drawing/2014/main" id="{F897C04D-CEE2-17C6-F237-1F00A70B84B5}"/>
              </a:ext>
            </a:extLst>
          </p:cNvPr>
          <p:cNvSpPr/>
          <p:nvPr/>
        </p:nvSpPr>
        <p:spPr>
          <a:xfrm rot="10800000">
            <a:off x="4747802" y="2995083"/>
            <a:ext cx="5039787" cy="799160"/>
          </a:xfrm>
          <a:prstGeom prst="round2SameRect">
            <a:avLst>
              <a:gd name="adj1" fmla="val 24151"/>
              <a:gd name="adj2" fmla="val 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0" name="Прямоугольник с двумя скругленными соседними углами 169">
            <a:extLst>
              <a:ext uri="{FF2B5EF4-FFF2-40B4-BE49-F238E27FC236}">
                <a16:creationId xmlns="" xmlns:a16="http://schemas.microsoft.com/office/drawing/2014/main" id="{DC2E1620-DE91-5C67-4848-76A8C0F3585E}"/>
              </a:ext>
            </a:extLst>
          </p:cNvPr>
          <p:cNvSpPr/>
          <p:nvPr/>
        </p:nvSpPr>
        <p:spPr>
          <a:xfrm rot="10800000">
            <a:off x="4747802" y="2660240"/>
            <a:ext cx="5039787" cy="47208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171" name="Таблица 170">
            <a:extLst>
              <a:ext uri="{FF2B5EF4-FFF2-40B4-BE49-F238E27FC236}">
                <a16:creationId xmlns="" xmlns:a16="http://schemas.microsoft.com/office/drawing/2014/main" id="{36FA36E3-8E46-3E0D-25EB-36B2026363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638290"/>
              </p:ext>
            </p:extLst>
          </p:nvPr>
        </p:nvGraphicFramePr>
        <p:xfrm>
          <a:off x="4747807" y="2658971"/>
          <a:ext cx="5039787" cy="11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3315">
                  <a:extLst>
                    <a:ext uri="{9D8B030D-6E8A-4147-A177-3AD203B41FA5}">
                      <a16:colId xmlns="" xmlns:a16="http://schemas.microsoft.com/office/drawing/2014/main" val="3318199641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1343176932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2111604541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2298273598"/>
                    </a:ext>
                  </a:extLst>
                </a:gridCol>
              </a:tblGrid>
              <a:tr h="458501">
                <a:tc>
                  <a:txBody>
                    <a:bodyPr/>
                    <a:lstStyle/>
                    <a:p>
                      <a:pPr algn="ctr"/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ГАЗИФИКАЦИЯ</a:t>
                      </a:r>
                      <a:endParaRPr lang="x-none" sz="6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</a:t>
                      </a:r>
                      <a:r>
                        <a:rPr lang="en-US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6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68852991"/>
                  </a:ext>
                </a:extLst>
              </a:tr>
              <a:tr h="675499">
                <a:tc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Газификация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35506270"/>
                  </a:ext>
                </a:extLst>
              </a:tr>
            </a:tbl>
          </a:graphicData>
        </a:graphic>
      </p:graphicFrame>
      <p:sp>
        <p:nvSpPr>
          <p:cNvPr id="172" name="Прямоугольник с двумя скругленными соседними углами 171">
            <a:extLst>
              <a:ext uri="{FF2B5EF4-FFF2-40B4-BE49-F238E27FC236}">
                <a16:creationId xmlns="" xmlns:a16="http://schemas.microsoft.com/office/drawing/2014/main" id="{86C7DE69-5420-E10B-FDA4-7D8752F83083}"/>
              </a:ext>
            </a:extLst>
          </p:cNvPr>
          <p:cNvSpPr/>
          <p:nvPr/>
        </p:nvSpPr>
        <p:spPr>
          <a:xfrm rot="10800000">
            <a:off x="4731606" y="4389746"/>
            <a:ext cx="5039787" cy="1918074"/>
          </a:xfrm>
          <a:prstGeom prst="round2SameRect">
            <a:avLst>
              <a:gd name="adj1" fmla="val 10014"/>
              <a:gd name="adj2" fmla="val 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3" name="Прямоугольник с двумя скругленными соседними углами 172">
            <a:extLst>
              <a:ext uri="{FF2B5EF4-FFF2-40B4-BE49-F238E27FC236}">
                <a16:creationId xmlns="" xmlns:a16="http://schemas.microsoft.com/office/drawing/2014/main" id="{A741AF0E-E552-A63F-EFCA-F318F8DF1D7F}"/>
              </a:ext>
            </a:extLst>
          </p:cNvPr>
          <p:cNvSpPr/>
          <p:nvPr/>
        </p:nvSpPr>
        <p:spPr>
          <a:xfrm rot="10800000">
            <a:off x="4731608" y="3917666"/>
            <a:ext cx="5039787" cy="472081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174" name="Таблица 173">
            <a:extLst>
              <a:ext uri="{FF2B5EF4-FFF2-40B4-BE49-F238E27FC236}">
                <a16:creationId xmlns="" xmlns:a16="http://schemas.microsoft.com/office/drawing/2014/main" id="{6FCB7D2B-23EB-C966-CC16-65D817DD3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699110"/>
              </p:ext>
            </p:extLst>
          </p:nvPr>
        </p:nvGraphicFramePr>
        <p:xfrm>
          <a:off x="4731613" y="3916397"/>
          <a:ext cx="5039787" cy="2391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3315">
                  <a:extLst>
                    <a:ext uri="{9D8B030D-6E8A-4147-A177-3AD203B41FA5}">
                      <a16:colId xmlns="" xmlns:a16="http://schemas.microsoft.com/office/drawing/2014/main" val="3318199641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1343176932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2111604541"/>
                    </a:ext>
                  </a:extLst>
                </a:gridCol>
                <a:gridCol w="948824">
                  <a:extLst>
                    <a:ext uri="{9D8B030D-6E8A-4147-A177-3AD203B41FA5}">
                      <a16:colId xmlns="" xmlns:a16="http://schemas.microsoft.com/office/drawing/2014/main" val="2298273598"/>
                    </a:ext>
                  </a:extLst>
                </a:gridCol>
              </a:tblGrid>
              <a:tr h="469291">
                <a:tc>
                  <a:txBody>
                    <a:bodyPr/>
                    <a:lstStyle/>
                    <a:p>
                      <a:pPr algn="ctr"/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КАЧЕСТВО ВОЗДУХА</a:t>
                      </a:r>
                      <a:endParaRPr lang="x-none" sz="6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</a:t>
                      </a:r>
                      <a:r>
                        <a:rPr lang="en-US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6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68852991"/>
                  </a:ext>
                </a:extLst>
              </a:tr>
              <a:tr h="640711">
                <a:tc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Теплоснабжения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35506270"/>
                  </a:ext>
                </a:extLst>
              </a:tr>
              <a:tr h="640711">
                <a:tc>
                  <a:txBody>
                    <a:bodyPr/>
                    <a:lstStyle/>
                    <a:p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</a:t>
                      </a:r>
                    </a:p>
                  </a:txBody>
                  <a:tcPr marL="144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64078559"/>
                  </a:ext>
                </a:extLst>
              </a:tr>
              <a:tr h="640711">
                <a:tc>
                  <a:txBody>
                    <a:bodyPr/>
                    <a:lstStyle/>
                    <a:p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Водоотведение</a:t>
                      </a:r>
                    </a:p>
                  </a:txBody>
                  <a:tcPr marL="144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08912894"/>
                  </a:ext>
                </a:extLst>
              </a:tr>
            </a:tbl>
          </a:graphicData>
        </a:graphic>
      </p:graphicFrame>
      <p:sp>
        <p:nvSpPr>
          <p:cNvPr id="175" name="TextBox 174">
            <a:extLst>
              <a:ext uri="{FF2B5EF4-FFF2-40B4-BE49-F238E27FC236}">
                <a16:creationId xmlns="" xmlns:a16="http://schemas.microsoft.com/office/drawing/2014/main" id="{34EB0C42-E24D-1599-DB6F-C1C8327AA73D}"/>
              </a:ext>
            </a:extLst>
          </p:cNvPr>
          <p:cNvSpPr txBox="1"/>
          <p:nvPr/>
        </p:nvSpPr>
        <p:spPr>
          <a:xfrm>
            <a:off x="4747802" y="6365207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*Среднее по муниципалитетам НО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="" xmlns:a16="http://schemas.microsoft.com/office/drawing/2014/main" id="{356FF621-0CE3-EED7-DE74-7E1AA24C8A86}"/>
              </a:ext>
            </a:extLst>
          </p:cNvPr>
          <p:cNvSpPr txBox="1"/>
          <p:nvPr/>
        </p:nvSpPr>
        <p:spPr>
          <a:xfrm>
            <a:off x="1589514" y="1889749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181" name="Скругленный прямоугольник 180">
            <a:extLst>
              <a:ext uri="{FF2B5EF4-FFF2-40B4-BE49-F238E27FC236}">
                <a16:creationId xmlns="" xmlns:a16="http://schemas.microsoft.com/office/drawing/2014/main" id="{60EDBA0F-49DD-3E58-39A3-1039CB03D332}"/>
              </a:ext>
            </a:extLst>
          </p:cNvPr>
          <p:cNvSpPr/>
          <p:nvPr/>
        </p:nvSpPr>
        <p:spPr>
          <a:xfrm>
            <a:off x="764690" y="2239251"/>
            <a:ext cx="1706021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="" xmlns:a16="http://schemas.microsoft.com/office/drawing/2014/main" id="{D7547331-87C6-583C-F2B3-87951F8587C2}"/>
              </a:ext>
            </a:extLst>
          </p:cNvPr>
          <p:cNvSpPr txBox="1"/>
          <p:nvPr/>
        </p:nvSpPr>
        <p:spPr>
          <a:xfrm>
            <a:off x="771269" y="3075185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="" xmlns:a16="http://schemas.microsoft.com/office/drawing/2014/main" id="{05A8436D-879B-A075-0AC7-70744B6D1D4F}"/>
              </a:ext>
            </a:extLst>
          </p:cNvPr>
          <p:cNvSpPr txBox="1"/>
          <p:nvPr/>
        </p:nvSpPr>
        <p:spPr>
          <a:xfrm>
            <a:off x="1372447" y="3152129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="" xmlns:a16="http://schemas.microsoft.com/office/drawing/2014/main" id="{5D6028FC-B0B4-0EF6-32AE-E5AF1B96946A}"/>
              </a:ext>
            </a:extLst>
          </p:cNvPr>
          <p:cNvSpPr txBox="1"/>
          <p:nvPr/>
        </p:nvSpPr>
        <p:spPr>
          <a:xfrm>
            <a:off x="771269" y="3353192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жилье и прилегающие пространства 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="" xmlns:a16="http://schemas.microsoft.com/office/drawing/2014/main" id="{ABCB8891-149E-F558-A454-9A59865519F2}"/>
              </a:ext>
            </a:extLst>
          </p:cNvPr>
          <p:cNvSpPr txBox="1"/>
          <p:nvPr/>
        </p:nvSpPr>
        <p:spPr>
          <a:xfrm>
            <a:off x="2823334" y="1700161"/>
            <a:ext cx="119905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условно комфортный климат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="" xmlns:a16="http://schemas.microsoft.com/office/drawing/2014/main" id="{9D16DF49-3F4A-8A97-F57C-FCA60C3FE27D}"/>
              </a:ext>
            </a:extLst>
          </p:cNvPr>
          <p:cNvSpPr txBox="1"/>
          <p:nvPr/>
        </p:nvSpPr>
        <p:spPr>
          <a:xfrm>
            <a:off x="632590" y="6365207"/>
            <a:ext cx="363832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*Индекс формируется Министерством строительства и жилищно-коммунального хозяйства РФ по административному центру муниципального образования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="" xmlns:a16="http://schemas.microsoft.com/office/drawing/2014/main" id="{336ECF4B-F225-C078-029F-36234955F876}"/>
              </a:ext>
            </a:extLst>
          </p:cNvPr>
          <p:cNvSpPr txBox="1"/>
          <p:nvPr/>
        </p:nvSpPr>
        <p:spPr>
          <a:xfrm>
            <a:off x="771269" y="1037436"/>
            <a:ext cx="3638327" cy="1938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"/>
              </a:lnSpc>
            </a:pPr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набрано больше половины от максимального количества баллов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20"/>
              </a:lnSpc>
            </a:pPr>
            <a:endParaRPr lang="ru-R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20"/>
              </a:lnSpc>
            </a:pPr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набрано меньше половины от максимального количества баллов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Овал 199">
            <a:extLst>
              <a:ext uri="{FF2B5EF4-FFF2-40B4-BE49-F238E27FC236}">
                <a16:creationId xmlns="" xmlns:a16="http://schemas.microsoft.com/office/drawing/2014/main" id="{15D9CCFB-099B-E167-CF29-02692564828D}"/>
              </a:ext>
            </a:extLst>
          </p:cNvPr>
          <p:cNvSpPr/>
          <p:nvPr/>
        </p:nvSpPr>
        <p:spPr>
          <a:xfrm>
            <a:off x="642962" y="1025383"/>
            <a:ext cx="70348" cy="70348"/>
          </a:xfrm>
          <a:prstGeom prst="ellipse">
            <a:avLst/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2" name="Овал 201">
            <a:extLst>
              <a:ext uri="{FF2B5EF4-FFF2-40B4-BE49-F238E27FC236}">
                <a16:creationId xmlns="" xmlns:a16="http://schemas.microsoft.com/office/drawing/2014/main" id="{3EDA5452-0DA0-7C38-DEAA-8AB38AC5413E}"/>
              </a:ext>
            </a:extLst>
          </p:cNvPr>
          <p:cNvSpPr/>
          <p:nvPr/>
        </p:nvSpPr>
        <p:spPr>
          <a:xfrm>
            <a:off x="642962" y="1155152"/>
            <a:ext cx="70348" cy="70348"/>
          </a:xfrm>
          <a:prstGeom prst="ellipse">
            <a:avLst/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5" name="Скругленный прямоугольник 204">
            <a:extLst>
              <a:ext uri="{FF2B5EF4-FFF2-40B4-BE49-F238E27FC236}">
                <a16:creationId xmlns="" xmlns:a16="http://schemas.microsoft.com/office/drawing/2014/main" id="{C2E91F4A-34CD-9D5D-A847-4E399627CC02}"/>
              </a:ext>
            </a:extLst>
          </p:cNvPr>
          <p:cNvSpPr/>
          <p:nvPr/>
        </p:nvSpPr>
        <p:spPr>
          <a:xfrm flipH="1">
            <a:off x="2693806" y="2657877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6" name="TextBox 205">
            <a:extLst>
              <a:ext uri="{FF2B5EF4-FFF2-40B4-BE49-F238E27FC236}">
                <a16:creationId xmlns="" xmlns:a16="http://schemas.microsoft.com/office/drawing/2014/main" id="{99FF7127-A7D9-83DD-3190-7FF99DA60017}"/>
              </a:ext>
            </a:extLst>
          </p:cNvPr>
          <p:cNvSpPr txBox="1"/>
          <p:nvPr/>
        </p:nvSpPr>
        <p:spPr>
          <a:xfrm>
            <a:off x="2825265" y="3074091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B1C1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="" xmlns:a16="http://schemas.microsoft.com/office/drawing/2014/main" id="{ECCDD3AF-7CAB-866E-239B-480DEDBF22EB}"/>
              </a:ext>
            </a:extLst>
          </p:cNvPr>
          <p:cNvSpPr txBox="1"/>
          <p:nvPr/>
        </p:nvSpPr>
        <p:spPr>
          <a:xfrm>
            <a:off x="3426443" y="3151035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="" xmlns:a16="http://schemas.microsoft.com/office/drawing/2014/main" id="{8E70D385-76D0-2BAA-441E-627CDCF8D567}"/>
              </a:ext>
            </a:extLst>
          </p:cNvPr>
          <p:cNvSpPr txBox="1"/>
          <p:nvPr/>
        </p:nvSpPr>
        <p:spPr>
          <a:xfrm>
            <a:off x="2825266" y="3352098"/>
            <a:ext cx="144565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улично-дорожная сеть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="" xmlns:a16="http://schemas.microsoft.com/office/drawing/2014/main" id="{2E95505E-A56B-9D29-0F25-51D3BD9C1816}"/>
              </a:ext>
            </a:extLst>
          </p:cNvPr>
          <p:cNvSpPr txBox="1"/>
          <p:nvPr/>
        </p:nvSpPr>
        <p:spPr>
          <a:xfrm>
            <a:off x="763172" y="4330424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dirty="0">
              <a:solidFill>
                <a:srgbClr val="B1C1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="" xmlns:a16="http://schemas.microsoft.com/office/drawing/2014/main" id="{C46D27D4-C09B-4CCE-0358-C9809B03C61C}"/>
              </a:ext>
            </a:extLst>
          </p:cNvPr>
          <p:cNvSpPr txBox="1"/>
          <p:nvPr/>
        </p:nvSpPr>
        <p:spPr>
          <a:xfrm>
            <a:off x="1364350" y="4407368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="" xmlns:a16="http://schemas.microsoft.com/office/drawing/2014/main" id="{2503DEC5-F616-3285-5430-C599627C9174}"/>
              </a:ext>
            </a:extLst>
          </p:cNvPr>
          <p:cNvSpPr txBox="1"/>
          <p:nvPr/>
        </p:nvSpPr>
        <p:spPr>
          <a:xfrm>
            <a:off x="763172" y="4608431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озелененные пространства 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="" xmlns:a16="http://schemas.microsoft.com/office/drawing/2014/main" id="{6BA4C204-F5B4-6DCF-C1C6-65189FC54C76}"/>
              </a:ext>
            </a:extLst>
          </p:cNvPr>
          <p:cNvSpPr txBox="1"/>
          <p:nvPr/>
        </p:nvSpPr>
        <p:spPr>
          <a:xfrm>
            <a:off x="2817168" y="4329330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="" xmlns:a16="http://schemas.microsoft.com/office/drawing/2014/main" id="{0B7F32D4-9F89-1BB0-1AEF-8843B06802AE}"/>
              </a:ext>
            </a:extLst>
          </p:cNvPr>
          <p:cNvSpPr txBox="1"/>
          <p:nvPr/>
        </p:nvSpPr>
        <p:spPr>
          <a:xfrm>
            <a:off x="3418346" y="4406274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="" xmlns:a16="http://schemas.microsoft.com/office/drawing/2014/main" id="{5794E043-40FD-ABBF-6B6A-38A2707394BB}"/>
              </a:ext>
            </a:extLst>
          </p:cNvPr>
          <p:cNvSpPr txBox="1"/>
          <p:nvPr/>
        </p:nvSpPr>
        <p:spPr>
          <a:xfrm>
            <a:off x="2817168" y="4607337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общегородское пространство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="" xmlns:a16="http://schemas.microsoft.com/office/drawing/2014/main" id="{BA81EB67-8975-7F09-A526-6E12CAE670D8}"/>
              </a:ext>
            </a:extLst>
          </p:cNvPr>
          <p:cNvSpPr txBox="1"/>
          <p:nvPr/>
        </p:nvSpPr>
        <p:spPr>
          <a:xfrm>
            <a:off x="1364348" y="5663520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="" xmlns:a16="http://schemas.microsoft.com/office/drawing/2014/main" id="{1D9B7A5A-EAA9-298F-696F-FC5A8E72A173}"/>
              </a:ext>
            </a:extLst>
          </p:cNvPr>
          <p:cNvSpPr txBox="1"/>
          <p:nvPr/>
        </p:nvSpPr>
        <p:spPr>
          <a:xfrm>
            <a:off x="763170" y="5864583"/>
            <a:ext cx="180984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социально-досуговая</a:t>
            </a:r>
            <a:r>
              <a:rPr lang="en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="" xmlns:a16="http://schemas.microsoft.com/office/drawing/2014/main" id="{5669243B-9349-1132-386E-B82772AEBA35}"/>
              </a:ext>
            </a:extLst>
          </p:cNvPr>
          <p:cNvSpPr txBox="1"/>
          <p:nvPr/>
        </p:nvSpPr>
        <p:spPr>
          <a:xfrm>
            <a:off x="2817166" y="5585482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="" xmlns:a16="http://schemas.microsoft.com/office/drawing/2014/main" id="{0904C898-EB14-A5D2-77BD-F577E68462A3}"/>
              </a:ext>
            </a:extLst>
          </p:cNvPr>
          <p:cNvSpPr txBox="1"/>
          <p:nvPr/>
        </p:nvSpPr>
        <p:spPr>
          <a:xfrm>
            <a:off x="3418344" y="566242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="" xmlns:a16="http://schemas.microsoft.com/office/drawing/2014/main" id="{68269774-FD19-B04B-8F9B-EE2B9E51C027}"/>
              </a:ext>
            </a:extLst>
          </p:cNvPr>
          <p:cNvSpPr txBox="1"/>
          <p:nvPr/>
        </p:nvSpPr>
        <p:spPr>
          <a:xfrm>
            <a:off x="2817166" y="5863489"/>
            <a:ext cx="179452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общественно-деловая</a:t>
            </a:r>
            <a:r>
              <a:rPr lang="en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 </a:t>
            </a:r>
          </a:p>
        </p:txBody>
      </p:sp>
      <p:pic>
        <p:nvPicPr>
          <p:cNvPr id="243" name="Рисунок 242" descr="Облачно с прояснениями со сплошной заливкой">
            <a:extLst>
              <a:ext uri="{FF2B5EF4-FFF2-40B4-BE49-F238E27FC236}">
                <a16:creationId xmlns="" xmlns:a16="http://schemas.microsoft.com/office/drawing/2014/main" id="{E90CF940-2637-98EA-385D-7A1D916B81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35523" y="1501072"/>
            <a:ext cx="360000" cy="360000"/>
          </a:xfrm>
          <a:prstGeom prst="rect">
            <a:avLst/>
          </a:prstGeom>
        </p:spPr>
      </p:pic>
      <p:pic>
        <p:nvPicPr>
          <p:cNvPr id="247" name="Рисунок 246" descr="Дорога со сплошной заливкой">
            <a:extLst>
              <a:ext uri="{FF2B5EF4-FFF2-40B4-BE49-F238E27FC236}">
                <a16:creationId xmlns="" xmlns:a16="http://schemas.microsoft.com/office/drawing/2014/main" id="{314E387F-F4FA-9534-23C9-D88BE19F19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35523" y="2757415"/>
            <a:ext cx="360000" cy="360000"/>
          </a:xfrm>
          <a:prstGeom prst="rect">
            <a:avLst/>
          </a:prstGeom>
        </p:spPr>
      </p:pic>
      <p:pic>
        <p:nvPicPr>
          <p:cNvPr id="251" name="Рисунок 250" descr="Пейзаж холма со сплошной заливкой">
            <a:extLst>
              <a:ext uri="{FF2B5EF4-FFF2-40B4-BE49-F238E27FC236}">
                <a16:creationId xmlns="" xmlns:a16="http://schemas.microsoft.com/office/drawing/2014/main" id="{B9E585B0-3872-12F5-3CD8-F02DE3E3A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110712" y="4013748"/>
            <a:ext cx="360000" cy="360000"/>
          </a:xfrm>
          <a:prstGeom prst="rect">
            <a:avLst/>
          </a:prstGeom>
        </p:spPr>
      </p:pic>
      <p:pic>
        <p:nvPicPr>
          <p:cNvPr id="255" name="Рисунок 254" descr="Руководство по настройке удаленной работы со сплошной заливкой">
            <a:extLst>
              <a:ext uri="{FF2B5EF4-FFF2-40B4-BE49-F238E27FC236}">
                <a16:creationId xmlns="" xmlns:a16="http://schemas.microsoft.com/office/drawing/2014/main" id="{9EE7AFE4-1BE3-F26B-1A91-744E1AD3EA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135523" y="5275557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D3F0953-6AC5-CDBC-60E9-7D86ECD0577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МО «ХАСАВЮРТОВСКИЙ РАЙОН»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4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32181</TotalTime>
  <Words>2553</Words>
  <Application>Microsoft Office PowerPoint</Application>
  <PresentationFormat>Лист A4 (210x297 мм)</PresentationFormat>
  <Paragraphs>794</Paragraphs>
  <Slides>28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Экономика</cp:lastModifiedBy>
  <cp:revision>244</cp:revision>
  <dcterms:created xsi:type="dcterms:W3CDTF">2023-11-22T14:19:10Z</dcterms:created>
  <dcterms:modified xsi:type="dcterms:W3CDTF">2024-10-18T12:33:15Z</dcterms:modified>
</cp:coreProperties>
</file>