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0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72" r:id="rId12"/>
    <p:sldId id="271" r:id="rId13"/>
    <p:sldId id="273" r:id="rId14"/>
    <p:sldId id="274" r:id="rId15"/>
    <p:sldId id="275" r:id="rId16"/>
    <p:sldId id="266" r:id="rId17"/>
    <p:sldId id="267" r:id="rId18"/>
    <p:sldId id="268" r:id="rId19"/>
  </p:sldIdLst>
  <p:sldSz cx="12192000" cy="6858000"/>
  <p:notesSz cx="6797675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Динамика количества субъектов малого и среднего предпринимательства </a:t>
            </a:r>
          </a:p>
        </c:rich>
      </c:tx>
      <c:layout>
        <c:manualLayout>
          <c:xMode val="edge"/>
          <c:yMode val="edge"/>
          <c:x val="0.1318031429770565"/>
          <c:y val="0.1571305779259069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26019325130450527"/>
          <c:y val="2.4788322926276442E-2"/>
          <c:w val="0.94994301994302022"/>
          <c:h val="0.771598178350851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ИП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lumMod val="104000"/>
                  </a:schemeClr>
                </a:gs>
                <a:gs pos="100000">
                  <a:schemeClr val="accent1">
                    <a:shade val="98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60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2020 ГОД</c:v>
                </c:pt>
                <c:pt idx="1">
                  <c:v>2021ГОД</c:v>
                </c:pt>
                <c:pt idx="2">
                  <c:v>2022ГОД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1757</c:v>
                </c:pt>
                <c:pt idx="1">
                  <c:v>1859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ЮЛ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96000"/>
                    <a:lumMod val="104000"/>
                  </a:schemeClr>
                </a:gs>
                <a:gs pos="100000">
                  <a:schemeClr val="accent3">
                    <a:shade val="98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60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2020 ГОД</c:v>
                </c:pt>
                <c:pt idx="1">
                  <c:v>2021ГОД</c:v>
                </c:pt>
                <c:pt idx="2">
                  <c:v>2022ГОД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1322</c:v>
                </c:pt>
                <c:pt idx="1">
                  <c:v>1341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САМОЗАНЯТЫЕ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tint val="96000"/>
                    <a:lumMod val="104000"/>
                  </a:schemeClr>
                </a:gs>
                <a:gs pos="100000">
                  <a:schemeClr val="accent5">
                    <a:shade val="98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60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2020 ГОД</c:v>
                </c:pt>
                <c:pt idx="1">
                  <c:v>2021ГОД</c:v>
                </c:pt>
                <c:pt idx="2">
                  <c:v>2022ГОД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1513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20535880"/>
        <c:axId val="120536264"/>
      </c:barChart>
      <c:catAx>
        <c:axId val="120535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536264"/>
        <c:crosses val="autoZero"/>
        <c:auto val="1"/>
        <c:lblAlgn val="ctr"/>
        <c:lblOffset val="100"/>
        <c:noMultiLvlLbl val="0"/>
      </c:catAx>
      <c:valAx>
        <c:axId val="120536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5358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Динамика объема налоговых поступлений от СМСП, млн. руб.</a:t>
            </a:r>
          </a:p>
        </c:rich>
      </c:tx>
      <c:layout>
        <c:manualLayout>
          <c:xMode val="edge"/>
          <c:yMode val="edge"/>
          <c:x val="0.17535518553164486"/>
          <c:y val="3.10398376152117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млн. руб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lumMod val="104000"/>
                  </a:schemeClr>
                </a:gs>
                <a:gs pos="100000">
                  <a:schemeClr val="accent1">
                    <a:shade val="98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60000"/>
                </a:srgbClr>
              </a:outerShdw>
            </a:effectLst>
          </c:spPr>
          <c:invertIfNegative val="0"/>
          <c:cat>
            <c:strRef>
              <c:f>Лист1!$A$2:$A$5</c:f>
              <c:strCache>
                <c:ptCount val="3"/>
                <c:pt idx="0">
                  <c:v>2020г</c:v>
                </c:pt>
                <c:pt idx="1">
                  <c:v>2021г</c:v>
                </c:pt>
                <c:pt idx="2">
                  <c:v>2022г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341.9</c:v>
                </c:pt>
                <c:pt idx="1">
                  <c:v>400.6</c:v>
                </c:pt>
                <c:pt idx="2">
                  <c:v>430.2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20592576"/>
        <c:axId val="120592960"/>
      </c:barChart>
      <c:catAx>
        <c:axId val="120592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592960"/>
        <c:crosses val="autoZero"/>
        <c:auto val="1"/>
        <c:lblAlgn val="ctr"/>
        <c:lblOffset val="100"/>
        <c:noMultiLvlLbl val="0"/>
      </c:catAx>
      <c:valAx>
        <c:axId val="12059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59257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D1B2B4-D13F-4314-AB02-6FD50CE8D2C8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E844EC-167D-4852-A241-3D82E45062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250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E844EC-167D-4852-A241-3D82E450626D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040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E844EC-167D-4852-A241-3D82E450626D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2001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E844EC-167D-4852-A241-3D82E450626D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7758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E844EC-167D-4852-A241-3D82E450626D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5689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E844EC-167D-4852-A241-3D82E450626D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986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159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466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325813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3712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880419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3171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4143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123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099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108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140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708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381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857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944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978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9E8D8A-2A37-4468-B371-E75F57051BE1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47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11" Type="http://schemas.openxmlformats.org/officeDocument/2006/relationships/image" Target="../media/image50.jpeg"/><Relationship Id="rId5" Type="http://schemas.openxmlformats.org/officeDocument/2006/relationships/image" Target="../media/image44.jpeg"/><Relationship Id="rId10" Type="http://schemas.openxmlformats.org/officeDocument/2006/relationships/image" Target="../media/image49.jpeg"/><Relationship Id="rId4" Type="http://schemas.openxmlformats.org/officeDocument/2006/relationships/image" Target="../media/image43.jpeg"/><Relationship Id="rId9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&#1084;&#1086;-&#1073;&#1072;&#1084;&#1084;&#1072;&#1090;&#1102;&#1088;&#1090;.&#1088;&#1092;/" TargetMode="External"/><Relationship Id="rId13" Type="http://schemas.openxmlformats.org/officeDocument/2006/relationships/hyperlink" Target="http://&#1084;&#1086;-&#1082;&#1072;&#1079;&#1084;&#1072;&#1072;&#1091;&#1083;&#1100;&#1089;&#1082;&#1080;&#1081;.&#1088;&#1092;/" TargetMode="External"/><Relationship Id="rId18" Type="http://schemas.openxmlformats.org/officeDocument/2006/relationships/hyperlink" Target="http://&#1084;&#1086;-&#1082;&#1091;&#1088;&#1091;&#1096;.&#1088;&#1092;/" TargetMode="External"/><Relationship Id="rId26" Type="http://schemas.openxmlformats.org/officeDocument/2006/relationships/hyperlink" Target="http://&#1084;&#1086;-&#1086;&#1082;&#1090;&#1103;&#1073;&#1088;&#1100;&#1089;&#1082;&#1080;&#1081;.&#1088;&#1092;/" TargetMode="External"/><Relationship Id="rId39" Type="http://schemas.openxmlformats.org/officeDocument/2006/relationships/hyperlink" Target="http://mo169.aiwoo.ru/" TargetMode="External"/><Relationship Id="rId3" Type="http://schemas.openxmlformats.org/officeDocument/2006/relationships/hyperlink" Target="http://&#1072;&#1076;&#1078;&#1080;&#1084;&#1072;&#1078;&#1072;&#1075;&#1072;&#1090;&#1102;&#1088;&#1090;.&#1088;&#1092;/" TargetMode="External"/><Relationship Id="rId21" Type="http://schemas.openxmlformats.org/officeDocument/2006/relationships/hyperlink" Target="http://mutsalaul.e-dag.ru/" TargetMode="External"/><Relationship Id="rId34" Type="http://schemas.openxmlformats.org/officeDocument/2006/relationships/hyperlink" Target="http://&#1084;&#1086;-&#1090;&#1077;&#1084;&#1080;&#1088;&#1072;&#1091;&#1083;.&#1088;&#1092;/" TargetMode="External"/><Relationship Id="rId42" Type="http://schemas.openxmlformats.org/officeDocument/2006/relationships/hyperlink" Target="http://endirey.e-dag.ru/" TargetMode="External"/><Relationship Id="rId7" Type="http://schemas.openxmlformats.org/officeDocument/2006/relationships/hyperlink" Target="http://mo383.aiwoo.ru/" TargetMode="External"/><Relationship Id="rId12" Type="http://schemas.openxmlformats.org/officeDocument/2006/relationships/hyperlink" Target="http://mo360.aiwoo.ru/" TargetMode="External"/><Relationship Id="rId17" Type="http://schemas.openxmlformats.org/officeDocument/2006/relationships/hyperlink" Target="http://mo79.aiwoo.ru/" TargetMode="External"/><Relationship Id="rId25" Type="http://schemas.openxmlformats.org/officeDocument/2006/relationships/hyperlink" Target="http://mo368.aiwoo.ru/" TargetMode="External"/><Relationship Id="rId33" Type="http://schemas.openxmlformats.org/officeDocument/2006/relationships/hyperlink" Target="http://mo163.aiwoo.ru/" TargetMode="External"/><Relationship Id="rId38" Type="http://schemas.openxmlformats.org/officeDocument/2006/relationships/hyperlink" Target="http://mo230.aiwoo.ru/" TargetMode="External"/><Relationship Id="rId2" Type="http://schemas.openxmlformats.org/officeDocument/2006/relationships/image" Target="../media/image12.png"/><Relationship Id="rId16" Type="http://schemas.openxmlformats.org/officeDocument/2006/relationships/hyperlink" Target="http://mo168.aiwoo.ru/" TargetMode="External"/><Relationship Id="rId20" Type="http://schemas.openxmlformats.org/officeDocument/2006/relationships/hyperlink" Target="http://mo180.aiwoo.ru/" TargetMode="External"/><Relationship Id="rId29" Type="http://schemas.openxmlformats.org/officeDocument/2006/relationships/hyperlink" Target="http://mo106.aiwoo.ru/" TargetMode="External"/><Relationship Id="rId41" Type="http://schemas.openxmlformats.org/officeDocument/2006/relationships/hyperlink" Target="http://shagada.e-dag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&#1084;&#1086;-&#1072;&#1082;&#1089;&#1072;&#1081;.&#1088;&#1092;/" TargetMode="External"/><Relationship Id="rId11" Type="http://schemas.openxmlformats.org/officeDocument/2006/relationships/hyperlink" Target="http://&#1084;&#1086;&#1073;&#1086;&#1088;&#1072;&#1075;&#1072;&#1085;&#1075;&#1077;&#1095;&#1091;&#1074;.&#1088;&#1092;/" TargetMode="External"/><Relationship Id="rId24" Type="http://schemas.openxmlformats.org/officeDocument/2006/relationships/hyperlink" Target="http://mo361.aiwoo.ru/" TargetMode="External"/><Relationship Id="rId32" Type="http://schemas.openxmlformats.org/officeDocument/2006/relationships/hyperlink" Target="http://mo373.aiwoo.ru/" TargetMode="External"/><Relationship Id="rId37" Type="http://schemas.openxmlformats.org/officeDocument/2006/relationships/hyperlink" Target="http://toturbiykala.e-dag.ru/" TargetMode="External"/><Relationship Id="rId40" Type="http://schemas.openxmlformats.org/officeDocument/2006/relationships/hyperlink" Target="http://mo281.aiwoo.ru/" TargetMode="External"/><Relationship Id="rId5" Type="http://schemas.openxmlformats.org/officeDocument/2006/relationships/hyperlink" Target="http://mo375.aiwoo.ru/" TargetMode="External"/><Relationship Id="rId15" Type="http://schemas.openxmlformats.org/officeDocument/2006/relationships/hyperlink" Target="http://&#1084;&#1086;-&#1082;&#1072;&#1088;&#1083;&#1072;&#1085;&#1102;&#1088;&#1090;.&#1088;&#1092;/" TargetMode="External"/><Relationship Id="rId23" Type="http://schemas.openxmlformats.org/officeDocument/2006/relationships/hyperlink" Target="http://mo303.aiwoo.ru/" TargetMode="External"/><Relationship Id="rId28" Type="http://schemas.openxmlformats.org/officeDocument/2006/relationships/hyperlink" Target="http://mo363.aiwoo.ru/" TargetMode="External"/><Relationship Id="rId36" Type="http://schemas.openxmlformats.org/officeDocument/2006/relationships/hyperlink" Target="http://mo317.aiwoo.ru/" TargetMode="External"/><Relationship Id="rId10" Type="http://schemas.openxmlformats.org/officeDocument/2006/relationships/hyperlink" Target="http://mobotayrt.ru/" TargetMode="External"/><Relationship Id="rId19" Type="http://schemas.openxmlformats.org/officeDocument/2006/relationships/hyperlink" Target="http://mogilevskoe.e-dag.ru/" TargetMode="External"/><Relationship Id="rId31" Type="http://schemas.openxmlformats.org/officeDocument/2006/relationships/hyperlink" Target="http://&#1084;&#1086;-&#1089;&#1086;&#1074;&#1077;&#1090;&#1089;&#1082;&#1086;&#1077;.&#1088;&#1092;/" TargetMode="External"/><Relationship Id="rId44" Type="http://schemas.openxmlformats.org/officeDocument/2006/relationships/hyperlink" Target="http://mopervomaiskoe.ru/" TargetMode="External"/><Relationship Id="rId4" Type="http://schemas.openxmlformats.org/officeDocument/2006/relationships/hyperlink" Target="http://&#1084;&#1086;-&#1072;&#1076;&#1080;&#1083;&#1100;&#1086;&#1090;&#1072;&#1088;.&#1088;&#1092;/" TargetMode="External"/><Relationship Id="rId9" Type="http://schemas.openxmlformats.org/officeDocument/2006/relationships/hyperlink" Target="http://mobotashyrt.ru/" TargetMode="External"/><Relationship Id="rId14" Type="http://schemas.openxmlformats.org/officeDocument/2006/relationships/hyperlink" Target="http://mo291.aiwoo.ru/" TargetMode="External"/><Relationship Id="rId22" Type="http://schemas.openxmlformats.org/officeDocument/2006/relationships/hyperlink" Target="http://nkostek.e-dag.ru/" TargetMode="External"/><Relationship Id="rId27" Type="http://schemas.openxmlformats.org/officeDocument/2006/relationships/hyperlink" Target="http://mo372.aiwoo.ru/" TargetMode="External"/><Relationship Id="rId30" Type="http://schemas.openxmlformats.org/officeDocument/2006/relationships/hyperlink" Target="http://mo314.aiwoo.ru/" TargetMode="External"/><Relationship Id="rId35" Type="http://schemas.openxmlformats.org/officeDocument/2006/relationships/hyperlink" Target="http://mo255.aiwoo.ru/" TargetMode="External"/><Relationship Id="rId43" Type="http://schemas.openxmlformats.org/officeDocument/2006/relationships/hyperlink" Target="http://&#1085;&#1086;&#1074;&#1086;&#1075;&#1072;&#1075;&#1072;&#1090;&#1083;&#1080;.&#1088;&#1092;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74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290" y="108353"/>
            <a:ext cx="6574614" cy="16469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4165" y="1840657"/>
            <a:ext cx="9144000" cy="701731"/>
          </a:xfrm>
        </p:spPr>
        <p:txBody>
          <a:bodyPr>
            <a:spAutoFit/>
          </a:bodyPr>
          <a:lstStyle/>
          <a:p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 ПАСПОРТ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335" y="2615204"/>
            <a:ext cx="2294573" cy="22945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7986" y="3015799"/>
            <a:ext cx="3451728" cy="334145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" t="254" r="9205" b="-562"/>
          <a:stretch/>
        </p:blipFill>
        <p:spPr>
          <a:xfrm>
            <a:off x="7377186" y="2927390"/>
            <a:ext cx="4644602" cy="34417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Овал 7"/>
          <p:cNvSpPr/>
          <p:nvPr/>
        </p:nvSpPr>
        <p:spPr>
          <a:xfrm>
            <a:off x="3384468" y="5011387"/>
            <a:ext cx="4928259" cy="16862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ОБРАЗОВАНИЕ «Хасавюртовский район»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2023г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013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7730" y="269004"/>
            <a:ext cx="5574531" cy="61876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Реестр инвестиционных проектов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0936" y="1331650"/>
            <a:ext cx="6110582" cy="3107185"/>
          </a:xfrm>
        </p:spPr>
        <p:txBody>
          <a:bodyPr>
            <a:normAutofit fontScale="85000" lnSpcReduction="20000"/>
          </a:bodyPr>
          <a:lstStyle/>
          <a:p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 «Хасавюртовский район» принимает участие в 9 нацпроектах из 12. </a:t>
            </a:r>
            <a:endParaRPr lang="ru-RU" sz="1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ЖИЛЬЁ И ГОРОДСКАЯ СРЕДА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>
              <a:buAutoNum type="arabicPeriod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«БЕЗОПАСНЫЕ И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КАЧЕСТВЕННЫЕ АВТОМОБИЛЬНЫЕ ДОРОГИ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>
              <a:buAutoNum type="arabicPeriod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«МАЛОЕ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СРЕДНЕЕ ПРЕДПРИНИМАТЕЛЬСТВО И ПОДДЕРЖКА ИНДИВИДУАЛЬНОЙ ПРЕДПРИНИМАТЕЛЬСКОЙ ИНИЦИАТИВЫ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>
              <a:buAutoNum type="arabicPeriod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«ЦИФРОВАЯ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«ЭКОЛОГИЯ»</a:t>
            </a:r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«ЗДРАВООХРАНЕНИЕ»</a:t>
            </a:r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«КУЛЬТУРА»</a:t>
            </a:r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«ДЕМОГРАФИЯ»</a:t>
            </a:r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«ОБРАЗОВАНИЕ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C:\Users\Эльмира\Desktop\свет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0852" y="732023"/>
            <a:ext cx="3075710" cy="3103707"/>
          </a:xfrm>
          <a:prstGeom prst="rect">
            <a:avLst/>
          </a:prstGeom>
          <a:noFill/>
        </p:spPr>
      </p:pic>
      <p:pic>
        <p:nvPicPr>
          <p:cNvPr id="8195" name="Picture 3" descr="C:\Users\Эльмира\Desktop\БОТ 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2727" y="3930732"/>
            <a:ext cx="3241964" cy="2654135"/>
          </a:xfrm>
          <a:prstGeom prst="rect">
            <a:avLst/>
          </a:prstGeom>
          <a:noFill/>
        </p:spPr>
      </p:pic>
      <p:pic>
        <p:nvPicPr>
          <p:cNvPr id="8196" name="Picture 4" descr="C:\Users\Эльмира\Desktop\БОТ 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19501" y="3396342"/>
            <a:ext cx="3657600" cy="3158837"/>
          </a:xfrm>
          <a:prstGeom prst="rect">
            <a:avLst/>
          </a:prstGeom>
          <a:noFill/>
        </p:spPr>
      </p:pic>
      <p:sp>
        <p:nvSpPr>
          <p:cNvPr id="15" name="5-конечная звезда 14"/>
          <p:cNvSpPr/>
          <p:nvPr/>
        </p:nvSpPr>
        <p:spPr>
          <a:xfrm>
            <a:off x="237506" y="5759532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93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23314" y="4302034"/>
            <a:ext cx="3953692" cy="1776549"/>
          </a:xfrm>
        </p:spPr>
        <p:txBody>
          <a:bodyPr>
            <a:normAutofit/>
          </a:bodyPr>
          <a:lstStyle/>
          <a:p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733266" y="0"/>
            <a:ext cx="9771346" cy="941696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2"/>
                </a:solidFill>
              </a:rPr>
              <a:t>В рамках  реализации одного из национальных  проектов  « Демография» в селении </a:t>
            </a:r>
            <a:r>
              <a:rPr lang="ru-RU" b="1" i="1" dirty="0" err="1" smtClean="0">
                <a:solidFill>
                  <a:schemeClr val="accent2"/>
                </a:solidFill>
              </a:rPr>
              <a:t>Ботаюрт</a:t>
            </a:r>
            <a:r>
              <a:rPr lang="ru-RU" b="1" i="1" dirty="0" smtClean="0">
                <a:solidFill>
                  <a:schemeClr val="accent2"/>
                </a:solidFill>
              </a:rPr>
              <a:t> Завершено строительство детского ясли – сада на 120 мест</a:t>
            </a:r>
            <a:r>
              <a:rPr lang="ru-RU" b="1" dirty="0" smtClean="0">
                <a:solidFill>
                  <a:schemeClr val="accent2"/>
                </a:solidFill>
              </a:rPr>
              <a:t> </a:t>
            </a:r>
            <a:r>
              <a:rPr lang="ru-RU" dirty="0" smtClean="0">
                <a:solidFill>
                  <a:schemeClr val="accent2"/>
                </a:solidFill>
              </a:rPr>
              <a:t>– 102 625 912 </a:t>
            </a:r>
            <a:r>
              <a:rPr lang="ru-RU" dirty="0" err="1" smtClean="0">
                <a:solidFill>
                  <a:schemeClr val="accent2"/>
                </a:solidFill>
              </a:rPr>
              <a:t>руб</a:t>
            </a:r>
            <a:endParaRPr lang="ru-RU" b="1" i="1" dirty="0">
              <a:solidFill>
                <a:schemeClr val="accent2"/>
              </a:solidFill>
            </a:endParaRPr>
          </a:p>
        </p:txBody>
      </p:sp>
      <p:pic>
        <p:nvPicPr>
          <p:cNvPr id="4098" name="Picture 2" descr="C:\Users\Эльмира\Desktop\БОТ 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96286"/>
            <a:ext cx="3916599" cy="5861713"/>
          </a:xfrm>
          <a:prstGeom prst="rect">
            <a:avLst/>
          </a:prstGeom>
          <a:noFill/>
        </p:spPr>
      </p:pic>
      <p:pic>
        <p:nvPicPr>
          <p:cNvPr id="4099" name="Picture 3" descr="C:\Users\Эльмира\Desktop\БОТ 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97087" y="955344"/>
            <a:ext cx="5013278" cy="5902655"/>
          </a:xfrm>
          <a:prstGeom prst="rect">
            <a:avLst/>
          </a:prstGeom>
          <a:noFill/>
        </p:spPr>
      </p:pic>
      <p:pic>
        <p:nvPicPr>
          <p:cNvPr id="4100" name="Picture 4" descr="C:\Users\Эльмира\Desktop\БОТ 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03260" y="996287"/>
            <a:ext cx="3807725" cy="58617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147827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5123" name="Picture 3" descr="C:\Users\Эльмира\Desktop\свет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4716" y="2155186"/>
            <a:ext cx="6700719" cy="4702814"/>
          </a:xfrm>
          <a:prstGeom prst="rect">
            <a:avLst/>
          </a:prstGeom>
          <a:noFill/>
        </p:spPr>
      </p:pic>
      <p:pic>
        <p:nvPicPr>
          <p:cNvPr id="5125" name="Picture 5" descr="C:\Users\Эльмира\Desktop\све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64823" y="2167672"/>
            <a:ext cx="6960359" cy="4690328"/>
          </a:xfrm>
          <a:prstGeom prst="rect">
            <a:avLst/>
          </a:prstGeom>
          <a:noFill/>
        </p:spPr>
      </p:pic>
      <p:sp>
        <p:nvSpPr>
          <p:cNvPr id="14" name="Овал 13"/>
          <p:cNvSpPr/>
          <p:nvPr/>
        </p:nvSpPr>
        <p:spPr>
          <a:xfrm>
            <a:off x="2879677" y="641445"/>
            <a:ext cx="5950424" cy="15012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ДОУ «Светлячок»,</a:t>
            </a:r>
            <a:r>
              <a:rPr lang="ru-RU" b="1" dirty="0" err="1" smtClean="0"/>
              <a:t>с.Эндирей</a:t>
            </a:r>
            <a:r>
              <a:rPr lang="ru-RU" b="1" dirty="0" smtClean="0"/>
              <a:t>        </a:t>
            </a:r>
            <a:r>
              <a:rPr lang="ru-RU" dirty="0" smtClean="0"/>
              <a:t>120 мест - 163 181 800 </a:t>
            </a:r>
            <a:r>
              <a:rPr lang="ru-RU" dirty="0" err="1" smtClean="0"/>
              <a:t>руб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162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3266" y="0"/>
            <a:ext cx="7533564" cy="1074061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000" b="1" i="1" u="sng" dirty="0" smtClean="0">
                <a:latin typeface="Times New Roman" pitchFamily="18" charset="0"/>
                <a:cs typeface="Times New Roman" pitchFamily="18" charset="0"/>
              </a:rPr>
              <a:t>Открытие</a:t>
            </a:r>
            <a:r>
              <a:rPr lang="ru-RU" sz="1800" b="1" i="1" u="sng" dirty="0" smtClean="0">
                <a:latin typeface="Times New Roman" pitchFamily="18" charset="0"/>
                <a:cs typeface="Times New Roman" pitchFamily="18" charset="0"/>
              </a:rPr>
              <a:t> новой участковой больницы на 15 коек и 50 посещений</a:t>
            </a:r>
            <a:br>
              <a:rPr lang="ru-RU" sz="1800" b="1" i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u="sng" dirty="0" err="1" smtClean="0">
                <a:latin typeface="Times New Roman" pitchFamily="18" charset="0"/>
                <a:cs typeface="Times New Roman" pitchFamily="18" charset="0"/>
              </a:rPr>
              <a:t>с.Нурадилово</a:t>
            </a:r>
            <a:r>
              <a:rPr lang="ru-RU" sz="1800" b="1" i="1" u="sng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21" y="3310483"/>
            <a:ext cx="4045634" cy="3220947"/>
          </a:xfrm>
          <a:prstGeom prst="rect">
            <a:avLst/>
          </a:prstGeom>
        </p:spPr>
      </p:pic>
      <p:pic>
        <p:nvPicPr>
          <p:cNvPr id="3074" name="Picture 2" descr="C:\Users\Эльмира\Desktop\нурадилово ФАП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7421" y="1286586"/>
            <a:ext cx="5486400" cy="5571414"/>
          </a:xfrm>
          <a:prstGeom prst="rect">
            <a:avLst/>
          </a:prstGeom>
          <a:noFill/>
        </p:spPr>
      </p:pic>
      <p:pic>
        <p:nvPicPr>
          <p:cNvPr id="3075" name="Picture 3" descr="C:\Users\Эльмира\Desktop\article12224-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86650" y="1239814"/>
            <a:ext cx="6405350" cy="56181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463330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0551" y="4185919"/>
            <a:ext cx="3146024" cy="118408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Эльмира\Desktop\н косте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1844" y="2647666"/>
            <a:ext cx="5295499" cy="4210334"/>
          </a:xfrm>
          <a:prstGeom prst="rect">
            <a:avLst/>
          </a:prstGeom>
          <a:noFill/>
        </p:spPr>
      </p:pic>
      <p:pic>
        <p:nvPicPr>
          <p:cNvPr id="6147" name="Picture 3" descr="C:\Users\Эльмира\Desktop\н костек 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8288" y="0"/>
            <a:ext cx="6623712" cy="3767959"/>
          </a:xfrm>
          <a:prstGeom prst="rect">
            <a:avLst/>
          </a:prstGeom>
          <a:noFill/>
        </p:spPr>
      </p:pic>
      <p:sp>
        <p:nvSpPr>
          <p:cNvPr id="11" name="Скругленный прямоугольник 10"/>
          <p:cNvSpPr/>
          <p:nvPr/>
        </p:nvSpPr>
        <p:spPr>
          <a:xfrm>
            <a:off x="0" y="0"/>
            <a:ext cx="5581934" cy="2524835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СОШ с.Новый </a:t>
            </a:r>
            <a:r>
              <a:rPr lang="ru-RU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Костек</a:t>
            </a:r>
            <a:r>
              <a:rPr lang="ru-RU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    </a:t>
            </a:r>
          </a:p>
          <a:p>
            <a:pPr algn="ctr"/>
            <a:r>
              <a:rPr lang="ru-RU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400 </a:t>
            </a:r>
            <a:r>
              <a:rPr lang="ru-RU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уч</a:t>
            </a:r>
            <a:r>
              <a:rPr lang="ru-RU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. мест  </a:t>
            </a:r>
          </a:p>
          <a:p>
            <a:pPr algn="ctr"/>
            <a:r>
              <a:rPr lang="ru-RU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433 349 910 </a:t>
            </a:r>
            <a:r>
              <a:rPr lang="ru-RU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руб</a:t>
            </a:r>
            <a:endParaRPr lang="ru-RU" b="1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6148" name="Picture 4" descr="C:\Users\Эльмира\Desktop\н костек 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993" y="3468413"/>
            <a:ext cx="6611007" cy="33895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012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Открытие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Муцалаульской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СОШ после капремонта.</a:t>
            </a:r>
            <a:endParaRPr lang="ru-RU" dirty="0"/>
          </a:p>
        </p:txBody>
      </p:sp>
      <p:pic>
        <p:nvPicPr>
          <p:cNvPr id="7170" name="Picture 2" descr="C:\Users\Эльмира\Desktop\муцалаул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717" y="2049517"/>
            <a:ext cx="6195849" cy="4808482"/>
          </a:xfrm>
          <a:prstGeom prst="rect">
            <a:avLst/>
          </a:prstGeom>
          <a:noFill/>
        </p:spPr>
      </p:pic>
      <p:pic>
        <p:nvPicPr>
          <p:cNvPr id="7171" name="Picture 3" descr="C:\Users\Эльмира\Desktop\муцалаул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8096" y="2128345"/>
            <a:ext cx="5743904" cy="47296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599273" y="1201004"/>
            <a:ext cx="796409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 итогам показателей оценки эффективности деятельности органов местного самоуправления району в последние годы неоднократно присуждались призовые места. Все мероприятия, реализованные администрацией района, позитивно оценили и жители района. Муниципальному району присуждались призовые места и гранты среди муниципалитетов районов и городов равнинных зон РД за достигнутые наилучшие показатели по результатам комплексной оценки эффективности социально-экономического развития за 2015, 2016,2017,2018,2019,2020,2021 годы.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7140" y="0"/>
            <a:ext cx="7622229" cy="673467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МУНИЦИПАЛЬНОГО ОБРАЗОВАНИЯ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276636" y="2816332"/>
            <a:ext cx="503056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311" y="2486120"/>
            <a:ext cx="1024392" cy="156097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65508" y="4060744"/>
            <a:ext cx="275788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2021 год</a:t>
            </a:r>
            <a:endParaRPr lang="ru-RU" sz="1200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</a:endParaRPr>
          </a:p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социально-экономическим показателям</a:t>
            </a:r>
          </a:p>
          <a:p>
            <a:pPr algn="ctr"/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муниципалитетов районов и городов равниной зоны Республики Дагестан 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23652" y="5635963"/>
            <a:ext cx="3968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756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50" y="5589702"/>
            <a:ext cx="739446" cy="739446"/>
          </a:xfrm>
        </p:spPr>
      </p:pic>
      <p:sp>
        <p:nvSpPr>
          <p:cNvPr id="6" name="Овальная выноска 5"/>
          <p:cNvSpPr/>
          <p:nvPr/>
        </p:nvSpPr>
        <p:spPr>
          <a:xfrm>
            <a:off x="1976960" y="45355"/>
            <a:ext cx="4267200" cy="2438400"/>
          </a:xfrm>
          <a:prstGeom prst="wedgeEllipse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инвестора</a:t>
            </a:r>
          </a:p>
          <a:p>
            <a:pPr algn="ctr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409304" y="3062510"/>
            <a:ext cx="3063740" cy="1936210"/>
          </a:xfrm>
          <a:prstGeom prst="flowChartAlternateProcess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поддержка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Мощность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Технические условия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онтакты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094706" y="3062511"/>
            <a:ext cx="3351122" cy="2001013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Консультационная поддержка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ооперация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067490" y="3072599"/>
            <a:ext cx="3279777" cy="1980835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Организационная поддержка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Переговоры, встречи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выезды,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Адм. процедуры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азрешения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95933" y="5697815"/>
            <a:ext cx="30948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 ПОРТАЛ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 «ХАСАВЮРТОВСКИЙ РАЙОН»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673" y="5401583"/>
            <a:ext cx="2434235" cy="9777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7632" y="5531312"/>
            <a:ext cx="797836" cy="79783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769533" y="5697815"/>
            <a:ext cx="27597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«ХАСАВЮРТОВСКИЙ РАЙОН»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290" y="969482"/>
            <a:ext cx="2040831" cy="13552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9289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3632" y="277880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КОНТАКТНАЯ ИНФОРМАЦИЯ ОРГАНОВ МЕСТНОГО САМОУПРАВЛЕНИЯ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82" y="1430808"/>
            <a:ext cx="1663829" cy="1109219"/>
          </a:xfrm>
        </p:spPr>
      </p:pic>
      <p:sp>
        <p:nvSpPr>
          <p:cNvPr id="5" name="TextBox 4"/>
          <p:cNvSpPr txBox="1"/>
          <p:nvPr/>
        </p:nvSpPr>
        <p:spPr>
          <a:xfrm>
            <a:off x="2186311" y="1582459"/>
            <a:ext cx="19726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Мамаев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Багаутдин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Гаджимурадович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главы администрации МО «Хасавюртовский район».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91285" y="3057143"/>
            <a:ext cx="16927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Шаипов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Исмаил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Латипович</a:t>
            </a: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Главы администрации МО «Хасавюртовский район»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61" y="4671446"/>
            <a:ext cx="1742689" cy="116179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240650" y="4671446"/>
            <a:ext cx="16433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Бакиев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Имампаша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Кучукович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главы администрации    МО «Хасавюртовский район»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964" y="1271451"/>
            <a:ext cx="1902864" cy="126857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062931" y="1359709"/>
            <a:ext cx="1687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Муртазалиев</a:t>
            </a:r>
            <a:r>
              <a:rPr lang="ru-RU" sz="12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Нурула</a:t>
            </a:r>
            <a:r>
              <a:rPr lang="ru-RU" sz="12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Гасанович</a:t>
            </a:r>
            <a:endParaRPr lang="ru-RU" sz="12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главы администрации   МО «Хасавюртовский район»</a:t>
            </a:r>
            <a:endParaRPr lang="ru-RU" sz="12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61828" y="3057143"/>
            <a:ext cx="1767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Алиханов 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Джанболат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Атаевич</a:t>
            </a: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Управляющий делами администрации   МО «Хасавюртовский район»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672" y="1327443"/>
            <a:ext cx="1847306" cy="103757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831978" y="1177062"/>
            <a:ext cx="19891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Алисултанова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Зухра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Джумадиловна</a:t>
            </a: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ачальник управления экономики, инвестиции и развития малого предпринимательства администрации МО «Хасавюртовский район»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674" y="4756883"/>
            <a:ext cx="1831164" cy="122077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9954519" y="4674774"/>
            <a:ext cx="19815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Ахмедова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Маржанат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Запировна</a:t>
            </a: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ачальник отдела по обращениям граждан и делопроизводства администрации  МО «Хасавюртовский район»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981" y="2962772"/>
            <a:ext cx="1690551" cy="138906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9883581" y="2925918"/>
            <a:ext cx="19375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Абакарова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Дженнет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Камалдиновна</a:t>
            </a: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ачальник </a:t>
            </a:r>
            <a:r>
              <a:rPr lang="ru-RU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имущественных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отношений администрации МО «Хасавюртовский район»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61828" y="4614813"/>
            <a:ext cx="1867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Мамаева Диана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Сапиюллаевна</a:t>
            </a: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финансового управления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администрации МО «Хасавюртовский район»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 descr="C:\Users\Эльмира\Desktop\DSC0902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211052" y="2863516"/>
            <a:ext cx="1876927" cy="1515979"/>
          </a:xfrm>
          <a:prstGeom prst="rect">
            <a:avLst/>
          </a:prstGeom>
          <a:noFill/>
        </p:spPr>
      </p:pic>
      <p:pic>
        <p:nvPicPr>
          <p:cNvPr id="2052" name="Picture 4" descr="C:\Users\Эльмира\Desktop\59a5aa1b848d629dc153d3ee4be17afd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27797" y="2988860"/>
            <a:ext cx="1610436" cy="1160059"/>
          </a:xfrm>
          <a:prstGeom prst="rect">
            <a:avLst/>
          </a:prstGeom>
          <a:noFill/>
        </p:spPr>
      </p:pic>
      <p:pic>
        <p:nvPicPr>
          <p:cNvPr id="2053" name="Picture 5" descr="C:\Users\Эльмира\Desktop\281d7686aec84cb7841cfa7442d6ff8b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271749" y="4612943"/>
            <a:ext cx="1651379" cy="12010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0165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95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948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ПРИВЕТСТВИЕ ГЛАВЫ ХАСАВЮРТОВСКОГО РАЙОНА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5948" y="5049672"/>
            <a:ext cx="314379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АЛИБЕКОВ</a:t>
            </a:r>
            <a:endParaRPr lang="ru-RU" sz="1400" b="1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АРСЛАНБЕК</a:t>
            </a:r>
            <a:r>
              <a:rPr lang="ru-RU" sz="1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АБДУЛМАЖИДОВИЧ</a:t>
            </a:r>
            <a:endParaRPr lang="ru-RU" sz="1400" b="1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Глава МО «Хасавюртовский район»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24250" y="1097280"/>
            <a:ext cx="7262949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От имени администрации МО «Хасавюртовский район» приветствую Вас на страницах Инвестиционного портала муниципального образования «Хасавюртовский район».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Вашему вниманию представлен «Инвестиционный паспорт муниципального образования   Хасавюртовский район».</a:t>
            </a:r>
          </a:p>
          <a:p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Инвестиционный паспорт разработан для информационной поддержки предпринимателей, потенциальных инвесторов и местных предприятий, планирующих реализацию инвестиционных проектов, содержит основную информацию о районе, отражая конкурентные преимущества и демонстрируя инвестиционные возможности.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Администрация района готова поддержать любую предпринимательскую инициативу и  рассмотреть Ваши предложения по использованию свободных производственных площадей и земельных участков для организации новых производств, и объектов социально-культурной сферы.</a:t>
            </a:r>
          </a:p>
          <a:p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Создание благоприятного инвестиционного климата для потенциальных инвесторов района было и остается одним из приоритетных направлений деятельности администрации района.</a:t>
            </a:r>
          </a:p>
          <a:p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Основная цель нашего сотрудничества – развитие экономики района, создание дополнительных рабочих мест, улучшение благоприятных условий для проживания и качества жизни населения. </a:t>
            </a:r>
          </a:p>
          <a:p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Мы заинтересованы в привлечении инвестиций и готовы оказать всяческое содействие повышению экономической активности в муниципальном образовании. Эта важная и ответственная работа, от которой во многом зависит обеспечение социальной стабильности и экономическое развитие муниципального района. </a:t>
            </a:r>
          </a:p>
          <a:p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Мы готовы и открыты для новых проектов в различных сферах деятельности и постараемся сделать все возможное и невозможное, для того чтобы Вам было выгодно и комфортно работать и развивать свой бизнес на нашей территории.  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Эльмира\Desktop\глав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4717" y="423081"/>
            <a:ext cx="4244451" cy="44764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9346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347" y="1132114"/>
            <a:ext cx="5459250" cy="53440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698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ОБЩАЯ ИНФОРМАЦИЯ О 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МУНИЦИПАЛЬНОМ ОБРАЗОВАНИИ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27" y="1325903"/>
            <a:ext cx="1134745" cy="11097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7" name="Прямоугольник 6"/>
          <p:cNvSpPr/>
          <p:nvPr/>
        </p:nvSpPr>
        <p:spPr>
          <a:xfrm>
            <a:off x="1405572" y="1341952"/>
            <a:ext cx="17214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РАЙОНА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142 385 га</a:t>
            </a: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89" y="3121635"/>
            <a:ext cx="1325821" cy="90997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9" name="TextBox 8"/>
          <p:cNvSpPr txBox="1"/>
          <p:nvPr/>
        </p:nvSpPr>
        <p:spPr>
          <a:xfrm>
            <a:off x="1559614" y="3130345"/>
            <a:ext cx="1429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НАСЕЛЕНИЕ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171 336 тыс. человек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89" y="4543289"/>
            <a:ext cx="1384325" cy="13843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1530363" y="4903349"/>
            <a:ext cx="186526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42- МУНИЦИПАЛЬНЫХ ОБРАЗОВАНИЙ </a:t>
            </a:r>
          </a:p>
          <a:p>
            <a:endParaRPr lang="ru-RU" sz="11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56- НАСЕЛЕННЫХ ПУНКТОВ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925595" y="6403367"/>
            <a:ext cx="28664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РАЙОННЫЙ ЦЕНТР: г. ХАСАВЮРТ 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833" y="1789927"/>
            <a:ext cx="939988" cy="9399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833" y="3275494"/>
            <a:ext cx="920840" cy="9844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7" name="TextBox 16"/>
          <p:cNvSpPr txBox="1"/>
          <p:nvPr/>
        </p:nvSpPr>
        <p:spPr>
          <a:xfrm>
            <a:off x="9214267" y="1090509"/>
            <a:ext cx="11430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077673" y="3527153"/>
            <a:ext cx="19053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51 км.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ЖЕЛЕЗНОДОРОЖНАЯ ЛИНИЯ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Махачкала-Ростов 30 км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Сулак-Астрахань 21 км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221532" y="1841580"/>
            <a:ext cx="1761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339,3 км. АВТОМОБИЛЬНЫХ 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ДОРОГ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79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217" y="1358944"/>
            <a:ext cx="6234225" cy="32217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Административно- территориальная структура 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 «Хасавюртовский район»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0891" y="1276984"/>
            <a:ext cx="5991497" cy="5097689"/>
          </a:xfrm>
        </p:spPr>
        <p:txBody>
          <a:bodyPr numCol="3">
            <a:noAutofit/>
          </a:bodyPr>
          <a:lstStyle/>
          <a:p>
            <a:r>
              <a:rPr lang="ru-RU"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1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Аджимажагатюрт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2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Адильотарский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3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Акбулатюрт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4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село 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Аксай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5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Байрамаульский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6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Бамматюрт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7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Боташюрт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8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Батаюртовский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9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Борагангечув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10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село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Дзержинское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11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Казмааульский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»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12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Кандаураул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13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Карланюртовский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14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Кокрекский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15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Костекский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»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16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село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Куруш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9"/>
              </a:rPr>
              <a:t>17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9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9"/>
              </a:rPr>
              <a:t>«Могилевский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9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0"/>
              </a:rPr>
              <a:t>18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0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0"/>
              </a:rPr>
              <a:t>Моксоб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1"/>
              </a:rPr>
              <a:t>19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1"/>
              </a:rPr>
              <a:t>село 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1"/>
              </a:rPr>
              <a:t>Муцалаул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2"/>
              </a:rPr>
              <a:t>20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2"/>
              </a:rPr>
              <a:t>село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2"/>
              </a:rPr>
              <a:t>Новый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2"/>
              </a:rPr>
              <a:t>Костек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3"/>
              </a:rPr>
              <a:t>21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3"/>
              </a:rPr>
              <a:t>Сельсовет 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3"/>
              </a:rPr>
              <a:t>Новосельский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3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4"/>
              </a:rPr>
              <a:t>22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4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4"/>
              </a:rPr>
              <a:t>Новосаситли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5"/>
              </a:rPr>
              <a:t> 23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5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5"/>
              </a:rPr>
              <a:t>Нурадилово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6"/>
              </a:rPr>
              <a:t>24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6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6"/>
              </a:rPr>
              <a:t>«Октябрьский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6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7"/>
              </a:rPr>
              <a:t>25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7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7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7"/>
              </a:rPr>
              <a:t>Османюртовский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7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8"/>
              </a:rPr>
              <a:t>26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8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8"/>
              </a:rPr>
              <a:t>«Покровский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8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9"/>
              </a:rPr>
              <a:t>27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9"/>
              </a:rPr>
              <a:t>село Садовое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0"/>
              </a:rPr>
              <a:t>28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0"/>
              </a:rPr>
              <a:t>село Сивух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1"/>
              </a:rPr>
              <a:t>29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1"/>
              </a:rPr>
              <a:t>село Советское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2"/>
              </a:rPr>
              <a:t>30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2"/>
              </a:rPr>
              <a:t>село Солнечное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3"/>
              </a:rPr>
              <a:t>31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3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3"/>
              </a:rPr>
              <a:t>Сулевкент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4"/>
              </a:rPr>
              <a:t>32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4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4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4"/>
              </a:rPr>
              <a:t>Темираульский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4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5"/>
              </a:rPr>
              <a:t>33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5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5"/>
              </a:rPr>
              <a:t>Теречное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6"/>
              </a:rPr>
              <a:t>34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6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6"/>
              </a:rPr>
              <a:t>Тукита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7"/>
              </a:rPr>
              <a:t>35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7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7"/>
              </a:rPr>
              <a:t>Тотурбийкала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8"/>
              </a:rPr>
              <a:t>36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8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8"/>
              </a:rPr>
              <a:t>Хамавюрт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9"/>
              </a:rPr>
              <a:t>37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9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9"/>
              </a:rPr>
              <a:t>Цияб-Ичичали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0"/>
              </a:rPr>
              <a:t>38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0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0"/>
              </a:rPr>
              <a:t>Чагаротар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1"/>
              </a:rPr>
              <a:t>39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1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1"/>
              </a:rPr>
              <a:t>Шагада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2"/>
              </a:rPr>
              <a:t>40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2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2"/>
              </a:rPr>
              <a:t>Эндирей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3"/>
              </a:rPr>
              <a:t>41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3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3"/>
              </a:rPr>
              <a:t>Новогагатли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4"/>
              </a:rPr>
              <a:t>42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4"/>
              </a:rPr>
              <a:t>село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4"/>
              </a:rPr>
              <a:t>Первомайское</a:t>
            </a:r>
            <a:endParaRPr lang="ru-RU" sz="11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92388" y="4754415"/>
            <a:ext cx="473827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       </a:t>
            </a:r>
            <a:r>
              <a:rPr lang="ru-RU" sz="1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 «Хасавюртовский район» образовано в 1929 году. Район расположен в равнинной части республики и граничит на севере с МО «Бабаюртовский район», на юге с МО «Казбековский район» и МО «Новолакский район», на востоке с МО «Кизилюртовский район» и на западе с Чеченской Республикой.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25194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2985" y="318740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ПАРАМЕТРЫ СОЦИАЛЬНО-ЭКОНОМИЧЕСКОГО 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МУНИЦИПАЛЬНОГО ОБРАЗОВАНИЯ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703" y="1394119"/>
            <a:ext cx="584654" cy="5846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648178" y="1529200"/>
            <a:ext cx="163217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ЖИЛИЩНЫЙ ФОНД</a:t>
            </a:r>
          </a:p>
          <a:p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2 942,0 тыс. кв. м.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9491" y="2320546"/>
            <a:ext cx="651495" cy="4226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2582535" y="2320546"/>
            <a:ext cx="434606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СРЕДНЯЯ ЗАРАБОТНАЯ ПЛАТА</a:t>
            </a:r>
          </a:p>
          <a:p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27 583 руб. 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594" y="1359670"/>
            <a:ext cx="619103" cy="6191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7371518" y="1517108"/>
            <a:ext cx="2200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БЕЗРАБОТИЦЫ 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18, 1 % 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10402"/>
              </p:ext>
            </p:extLst>
          </p:nvPr>
        </p:nvGraphicFramePr>
        <p:xfrm>
          <a:off x="1902703" y="3012772"/>
          <a:ext cx="7763496" cy="356053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4861884"/>
                <a:gridCol w="1474081"/>
                <a:gridCol w="1427531"/>
              </a:tblGrid>
              <a:tr h="70112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effectLst/>
                        </a:rPr>
                        <a:t>Объем отгруженных товаров собственного производства, выполненных работ и услуг собственными силами </a:t>
                      </a:r>
                      <a:br>
                        <a:rPr lang="ru-RU" sz="1200" u="none" strike="noStrike" dirty="0">
                          <a:effectLst/>
                        </a:rPr>
                      </a:br>
                      <a:r>
                        <a:rPr lang="ru-RU" sz="1200" u="none" strike="noStrike" dirty="0">
                          <a:effectLst/>
                        </a:rPr>
                        <a:t>(по промышленным видам деятельности)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тыс. руб.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60 200,0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575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Продукция сельского хозяйства, всего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тыс. руб.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10</a:t>
                      </a:r>
                      <a:r>
                        <a:rPr lang="ru-RU" sz="1200" u="none" strike="noStrike" baseline="0" dirty="0" smtClean="0">
                          <a:effectLst/>
                        </a:rPr>
                        <a:t> 353, 7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575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Общая площадь пашни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га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59</a:t>
                      </a:r>
                      <a:r>
                        <a:rPr lang="ru-RU" sz="12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 376,0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151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Площадь закладки многолетних насаждений, всего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га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4</a:t>
                      </a:r>
                      <a:r>
                        <a:rPr lang="ru-RU" sz="12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 448 100,1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151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Объем выполненных работ по виду деятельности "строительство"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тыс. руб.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3 965 819,0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575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Ввод в действие жилых домов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err="1">
                          <a:effectLst/>
                        </a:rPr>
                        <a:t>кв.м</a:t>
                      </a:r>
                      <a:r>
                        <a:rPr lang="ru-RU" sz="1200" u="none" strike="noStrike" dirty="0">
                          <a:effectLst/>
                        </a:rPr>
                        <a:t>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73</a:t>
                      </a:r>
                      <a:r>
                        <a:rPr lang="ru-RU" sz="12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 000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6543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Оборот розничной торговли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тыс. руб.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753</a:t>
                      </a:r>
                      <a:r>
                        <a:rPr lang="ru-RU" sz="1200" u="none" strike="noStrike" baseline="0" dirty="0" smtClean="0">
                          <a:effectLst/>
                        </a:rPr>
                        <a:t> 405,0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151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Оборот субъектов малого и среднего предпринимательства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тыс. руб.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978</a:t>
                      </a:r>
                      <a:r>
                        <a:rPr lang="ru-RU" sz="12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 000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2382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Налоговые и неналоговые доходы бюджета муниципального района (городского округа)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тыс. руб.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430,2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151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Среднемесячная номинальная начисленная заработная плата: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27</a:t>
                      </a:r>
                      <a:r>
                        <a:rPr lang="ru-RU" sz="12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 583,0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851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Число вновь созданных рабочих мест, всего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ед.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428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403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0263" y="121920"/>
            <a:ext cx="11034349" cy="931817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Инвестиции в основной капитал за счет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всех источников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финансирования</a:t>
            </a: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(тыс. руб.).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7966771"/>
              </p:ext>
            </p:extLst>
          </p:nvPr>
        </p:nvGraphicFramePr>
        <p:xfrm>
          <a:off x="644434" y="1541418"/>
          <a:ext cx="5947954" cy="2073656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019756"/>
                <a:gridCol w="1254666"/>
                <a:gridCol w="1454332"/>
                <a:gridCol w="1219200"/>
              </a:tblGrid>
              <a:tr h="16042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Наименование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Инвестиции в основной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Капитал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в том числе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693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по крупным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и средним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предприятиям </a:t>
                      </a:r>
                      <a:r>
                        <a:rPr lang="ru-RU" sz="1200" baseline="30000" dirty="0">
                          <a:effectLst/>
                        </a:rPr>
                        <a:t>2)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424180" algn="l"/>
                        </a:tabLst>
                      </a:pPr>
                      <a:r>
                        <a:rPr lang="ru-RU" sz="1200" dirty="0">
                          <a:effectLst/>
                        </a:rPr>
                        <a:t>из них: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находящиеся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на территории МО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906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</a:rPr>
                        <a:t>Хасавюртовский</a:t>
                      </a:r>
                      <a:endParaRPr lang="ru-RU" sz="1100" dirty="0" smtClean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4</a:t>
                      </a:r>
                      <a:r>
                        <a:rPr lang="ru-RU" sz="1200" baseline="0" dirty="0" smtClean="0">
                          <a:effectLst/>
                        </a:rPr>
                        <a:t> 597 500,0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140130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200" b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597 500,0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4316176"/>
              </p:ext>
            </p:extLst>
          </p:nvPr>
        </p:nvGraphicFramePr>
        <p:xfrm>
          <a:off x="652970" y="3631474"/>
          <a:ext cx="5956833" cy="2259969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011852"/>
                <a:gridCol w="1267980"/>
                <a:gridCol w="1448702"/>
                <a:gridCol w="1228299"/>
              </a:tblGrid>
              <a:tr h="19681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Наименование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в том числе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874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по малым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предприятиям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(без учета микро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предприятий)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прочие субъекты малого предпринимательства (индивидуальные предприниматели, КФХ)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из них: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направленных на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индивидуальное жилищное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строительство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84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 Хасавюртовский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67920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3128600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3102500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950029" y="1445623"/>
            <a:ext cx="479783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Инвестиционная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в  муниципальном районе осуществляется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действующих  федеральных и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региональных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нормативно-правовых актов, а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нормативно-правовых актов органов местного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самоуправлении. </a:t>
            </a: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Среди инвестиционных интересов района, наряду с развитием сельскохозяйственной отрасли, внедрением инновационных технологий  важную роль играет развитие малого предпринимательства, оно является одной из стратегических задач администрации муниципального района. </a:t>
            </a:r>
          </a:p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Со своей стороны, мы готовы и будем поддерживать предпринимателей, заинтересованных в развитии, как своего бизнеса, так  и участвующих в реализации значимых для района проектов и приоритетных направлений. создан и утвержден состав Совета по улучшению инвестиционного климата, поддержке инвестиционных проектов и экспертному отбору стратегических проектов при главе муниципального образования, решением Собрания депутатов муниципального района утверждено положение «О налоговых льготах по местным налогам юридическим лицам и предпринимателям, осуществляющим инвестиционную деятельность на территории муниципального района».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27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43175" y="343708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ЗЕМЕЛЬНЫЕ РЕСУРСЫ 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ОБРАЗОВАНИЯ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23521" t="27562" r="59902" b="49234"/>
          <a:stretch/>
        </p:blipFill>
        <p:spPr>
          <a:xfrm>
            <a:off x="3963223" y="2765638"/>
            <a:ext cx="978900" cy="10283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https://www.admsr.ru/invest/images/passport/8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92" t="18382" r="43109" b="62266"/>
          <a:stretch/>
        </p:blipFill>
        <p:spPr bwMode="auto">
          <a:xfrm>
            <a:off x="5632220" y="1709430"/>
            <a:ext cx="1066799" cy="10145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https://www.admsr.ru/invest/images/passport/8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75" t="29720" r="26252" b="49364"/>
          <a:stretch/>
        </p:blipFill>
        <p:spPr bwMode="auto">
          <a:xfrm>
            <a:off x="7573254" y="2851267"/>
            <a:ext cx="927426" cy="94271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https://www.admsr.ru/invest/images/passport/8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07" t="52980" r="63781" b="26495"/>
          <a:stretch/>
        </p:blipFill>
        <p:spPr bwMode="auto">
          <a:xfrm>
            <a:off x="4076051" y="4354144"/>
            <a:ext cx="949235" cy="9982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https://www.admsr.ru/invest/images/passport/8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49" t="73311" r="53224" b="5773"/>
          <a:stretch/>
        </p:blipFill>
        <p:spPr bwMode="auto">
          <a:xfrm>
            <a:off x="5793395" y="5268048"/>
            <a:ext cx="1005839" cy="9884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https://www.admsr.ru/invest/images/passport/8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60" t="71550" r="34606" b="6166"/>
          <a:stretch/>
        </p:blipFill>
        <p:spPr bwMode="auto">
          <a:xfrm>
            <a:off x="7540617" y="4417387"/>
            <a:ext cx="992700" cy="9274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5229496" y="3672848"/>
            <a:ext cx="21336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площадь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142358 га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533317" y="2531525"/>
            <a:ext cx="164000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Земля 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предприятий 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ромышленности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1530 га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533317" y="4849842"/>
            <a:ext cx="1846310" cy="737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Земля природоохранного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назначения 36 га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165619" y="1586906"/>
            <a:ext cx="16023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Земля лесного фонда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14562 га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05291" y="2462369"/>
            <a:ext cx="13272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Водный фонд 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950 га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37788" y="4313354"/>
            <a:ext cx="13514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Земля 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населенных 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унктов 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7032 га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57178" y="6160750"/>
            <a:ext cx="21239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Сельскохозяйственные 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емли 91279 га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29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5474" y="431434"/>
            <a:ext cx="6281110" cy="128089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АГРОПРОМЫШЛЕННЫЙ КОМПЛЕКС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69168" t="15442" r="14052" b="62661"/>
          <a:stretch/>
        </p:blipFill>
        <p:spPr>
          <a:xfrm>
            <a:off x="9067986" y="1739803"/>
            <a:ext cx="902690" cy="8840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12162" t="17806" r="68772" b="63826"/>
          <a:stretch/>
        </p:blipFill>
        <p:spPr>
          <a:xfrm>
            <a:off x="1972045" y="1668274"/>
            <a:ext cx="1215170" cy="8786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4931092" y="1342992"/>
            <a:ext cx="19060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ПРОИЗВОДСТВО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34375" y="2623882"/>
            <a:ext cx="18136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12475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КРЕСТЬЯНСКО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ФЕРМЕРСКИХ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ХОЗЯЙСТВ</a:t>
            </a:r>
          </a:p>
          <a:p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81816" y="2716214"/>
            <a:ext cx="12750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45 165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ЛИЧНЫХ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ПОДСОБНЫХ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ХОЗЯЙСТВ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321" y="3756554"/>
            <a:ext cx="3053959" cy="22339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409" y="1998920"/>
            <a:ext cx="1143610" cy="962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567" y="3274329"/>
            <a:ext cx="1167851" cy="7785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06175" y="4269257"/>
            <a:ext cx="1052819" cy="6830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288" y="4269257"/>
            <a:ext cx="686370" cy="6863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7" name="TextBox 16"/>
          <p:cNvSpPr txBox="1"/>
          <p:nvPr/>
        </p:nvSpPr>
        <p:spPr>
          <a:xfrm>
            <a:off x="6349370" y="2231487"/>
            <a:ext cx="11075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МОЛОКО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54 170 ТОНН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05012" y="3250372"/>
            <a:ext cx="15824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ЯЙЦА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54 418 ТЫС. ШТУК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277" y="4545369"/>
            <a:ext cx="559279" cy="5592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" name="TextBox 19"/>
          <p:cNvSpPr txBox="1"/>
          <p:nvPr/>
        </p:nvSpPr>
        <p:spPr>
          <a:xfrm>
            <a:off x="6521511" y="4269257"/>
            <a:ext cx="11075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МЯСО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28 126 ТОНН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306815" y="6057127"/>
            <a:ext cx="20844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ООО «БАТЫР-БРОЙЛЕР»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685" y="5409013"/>
            <a:ext cx="941614" cy="8961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TextBox 22"/>
          <p:cNvSpPr txBox="1"/>
          <p:nvPr/>
        </p:nvSpPr>
        <p:spPr>
          <a:xfrm>
            <a:off x="6618674" y="5626231"/>
            <a:ext cx="8382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 ТОНН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454916" y="4189320"/>
            <a:ext cx="23853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6 9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СЕЛЬСКОХОЗЯЙСТВЕННЫХ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ПРЕДПРИЯТИЙ 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8440535" y="5210732"/>
            <a:ext cx="24452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84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СЕЛЬСКОХОЗЯЙСТВЕННЫЙ ПРОИЗВОСТВЕННЫЙ КООПЕРАТИВ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06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5158" y="473189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ПРЕДПРИНИМАТЕЛЬСТВО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3060704"/>
              </p:ext>
            </p:extLst>
          </p:nvPr>
        </p:nvGraphicFramePr>
        <p:xfrm>
          <a:off x="648066" y="1776158"/>
          <a:ext cx="5847619" cy="36529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4" name="Диаграмма 33"/>
          <p:cNvGraphicFramePr/>
          <p:nvPr>
            <p:extLst>
              <p:ext uri="{D42A27DB-BD31-4B8C-83A1-F6EECF244321}">
                <p14:modId xmlns:p14="http://schemas.microsoft.com/office/powerpoint/2010/main" val="2231231102"/>
              </p:ext>
            </p:extLst>
          </p:nvPr>
        </p:nvGraphicFramePr>
        <p:xfrm>
          <a:off x="6325325" y="2914227"/>
          <a:ext cx="5335451" cy="3273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7585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6433</TotalTime>
  <Words>1136</Words>
  <Application>Microsoft Office PowerPoint</Application>
  <PresentationFormat>Широкоэкранный</PresentationFormat>
  <Paragraphs>280</Paragraphs>
  <Slides>18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Century Gothic</vt:lpstr>
      <vt:lpstr>Times New Roman</vt:lpstr>
      <vt:lpstr>Wingdings 3</vt:lpstr>
      <vt:lpstr>Легкий дым</vt:lpstr>
      <vt:lpstr>ИНВЕСТИЦИОННЫЙ ПАСПОРТ</vt:lpstr>
      <vt:lpstr>ПРИВЕТСТВИЕ ГЛАВЫ ХАСАВЮРТОВСКОГО РАЙОНА</vt:lpstr>
      <vt:lpstr>ОБЩАЯ ИНФОРМАЦИЯ О  МУНИЦИПАЛЬНОМ ОБРАЗОВАНИИ</vt:lpstr>
      <vt:lpstr>Административно- территориальная структура  МО «Хасавюртовский район»</vt:lpstr>
      <vt:lpstr>ПАРАМЕТРЫ СОЦИАЛЬНО-ЭКОНОМИЧЕСКОГО  РАЗВИТИЯ МУНИЦИПАЛЬНОГО ОБРАЗОВАНИЯ</vt:lpstr>
      <vt:lpstr>Инвестиции в основной капитал за счет всех источников финансирования за 2023 год (тыс. руб.). </vt:lpstr>
      <vt:lpstr>ЗЕМЕЛЬНЫЕ РЕСУРСЫ  МУНИЦИПАЛЬНОГО ОБРАЗОВАНИЯ</vt:lpstr>
      <vt:lpstr>АГРОПРОМЫШЛЕННЫЙ КОМПЛЕКС </vt:lpstr>
      <vt:lpstr>ПРЕДПРИНИМАТЕЛЬСТВО</vt:lpstr>
      <vt:lpstr>Реестр инвестиционных проектов </vt:lpstr>
      <vt:lpstr>Презентация PowerPoint</vt:lpstr>
      <vt:lpstr>Презентация PowerPoint</vt:lpstr>
      <vt:lpstr>Открытие новой участковой больницы на 15 коек и 50 посещений с.Нурадилово.</vt:lpstr>
      <vt:lpstr> </vt:lpstr>
      <vt:lpstr>Открытие Муцалаульской СОШ после капремонта.</vt:lpstr>
      <vt:lpstr>                    ДОСТИЖЕНИЯ МУНИЦИПАЛЬНОГО ОБРАЗОВАНИЯ</vt:lpstr>
      <vt:lpstr>Презентация PowerPoint</vt:lpstr>
      <vt:lpstr>КОНТАКТНАЯ ИНФОРМАЦИЯ ОРГАНОВ МЕСТНОГО САМОУПРАВЛЕНИЯ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ИНВЕСТИЦИОННЫЙ ПАСПОРТ</dc:title>
  <dc:creator>Muslim</dc:creator>
  <cp:lastModifiedBy>1</cp:lastModifiedBy>
  <cp:revision>125</cp:revision>
  <cp:lastPrinted>2021-04-30T10:22:58Z</cp:lastPrinted>
  <dcterms:created xsi:type="dcterms:W3CDTF">2021-04-26T07:21:12Z</dcterms:created>
  <dcterms:modified xsi:type="dcterms:W3CDTF">2024-02-05T10:22:25Z</dcterms:modified>
</cp:coreProperties>
</file>