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2" r:id="rId7"/>
    <p:sldId id="260" r:id="rId8"/>
    <p:sldId id="261" r:id="rId9"/>
    <p:sldId id="263" r:id="rId10"/>
    <p:sldId id="275" r:id="rId11"/>
    <p:sldId id="264" r:id="rId12"/>
    <p:sldId id="277" r:id="rId13"/>
    <p:sldId id="265" r:id="rId14"/>
    <p:sldId id="266" r:id="rId15"/>
    <p:sldId id="267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65" autoAdjust="0"/>
  </p:normalViewPr>
  <p:slideViewPr>
    <p:cSldViewPr snapToGrid="0">
      <p:cViewPr>
        <p:scale>
          <a:sx n="70" d="100"/>
          <a:sy n="70" d="100"/>
        </p:scale>
        <p:origin x="122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FCD57-3DC7-4166-B22F-2A15ED550F38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A6015-21AE-4DF5-A922-3D2481A7B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265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A6015-21AE-4DF5-A922-3D2481A7BC2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198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26FE-322F-43BD-B5E1-4EAA371D40F1}" type="datetime1">
              <a:rPr lang="ru-RU" smtClean="0"/>
              <a:t>05.07.2022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665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4251-1779-40B4-85FE-DBAE4E67B71A}" type="datetime1">
              <a:rPr lang="ru-RU" smtClean="0"/>
              <a:t>05.07.2022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863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4E60-6AD9-43FA-AD5A-BC3346654353}" type="datetime1">
              <a:rPr lang="ru-RU" smtClean="0"/>
              <a:t>05.07.2022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008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6AE8-B7BE-44F6-90B7-1998AA039FEE}" type="datetimeFigureOut">
              <a:rPr lang="ru-RU" smtClean="0"/>
              <a:t>05.07.2022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695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6AE8-B7BE-44F6-90B7-1998AA039FEE}" type="datetimeFigureOut">
              <a:rPr lang="ru-RU" smtClean="0"/>
              <a:t>05.07.2022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7296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6AE8-B7BE-44F6-90B7-1998AA039FEE}" type="datetimeFigureOut">
              <a:rPr lang="ru-RU" smtClean="0"/>
              <a:t>05.07.2022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7857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6AE8-B7BE-44F6-90B7-1998AA039FEE}" type="datetimeFigureOut">
              <a:rPr lang="ru-RU" smtClean="0"/>
              <a:t>05.07.2022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823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6AE8-B7BE-44F6-90B7-1998AA039FEE}" type="datetimeFigureOut">
              <a:rPr lang="ru-RU" smtClean="0"/>
              <a:t>05.07.2022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556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6AE8-B7BE-44F6-90B7-1998AA039FEE}" type="datetimeFigureOut">
              <a:rPr lang="ru-RU" smtClean="0"/>
              <a:t>05.07.2022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5348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6AE8-B7BE-44F6-90B7-1998AA039FEE}" type="datetimeFigureOut">
              <a:rPr lang="ru-RU" smtClean="0"/>
              <a:t>05.07.2022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6802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6AE8-B7BE-44F6-90B7-1998AA039FEE}" type="datetimeFigureOut">
              <a:rPr lang="ru-RU" smtClean="0"/>
              <a:t>05.07.2022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7251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D63C-7435-474C-88A3-6F1E927C5089}" type="datetime1">
              <a:rPr lang="ru-RU" smtClean="0"/>
              <a:t>05.07.2022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408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6AE8-B7BE-44F6-90B7-1998AA039FEE}" type="datetimeFigureOut">
              <a:rPr lang="ru-RU" smtClean="0"/>
              <a:t>05.07.2022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861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6AE8-B7BE-44F6-90B7-1998AA039FEE}" type="datetimeFigureOut">
              <a:rPr lang="ru-RU" smtClean="0"/>
              <a:t>05.07.2022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525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6AE8-B7BE-44F6-90B7-1998AA039FEE}" type="datetimeFigureOut">
              <a:rPr lang="ru-RU" smtClean="0"/>
              <a:t>05.07.2022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474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5DE9-2248-4881-8AEB-4DF3A9BD4B59}" type="datetime1">
              <a:rPr lang="ru-RU" smtClean="0"/>
              <a:t>05.07.2022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989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C1D3-18B3-42EB-8ED2-68B72EEB1C6E}" type="datetime1">
              <a:rPr lang="ru-RU" smtClean="0"/>
              <a:t>05.07.2022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078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CE9C-076F-4A26-8F48-DE7EBE870C70}" type="datetime1">
              <a:rPr lang="ru-RU" smtClean="0"/>
              <a:t>05.07.2022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709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21FF-8CC2-4A97-B961-2325C8D1D879}" type="datetime1">
              <a:rPr lang="ru-RU" smtClean="0"/>
              <a:t>05.07.2022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89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4E13-36A5-43BC-B267-537055DFE6A4}" type="datetime1">
              <a:rPr lang="ru-RU" smtClean="0"/>
              <a:t>05.07.2022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682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7569-43CB-44F5-AE68-E2345431AE4B}" type="datetime1">
              <a:rPr lang="ru-RU" smtClean="0"/>
              <a:t>05.07.2022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881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93AAD-23DD-439E-9770-8C326E990DF7}" type="datetime1">
              <a:rPr lang="ru-RU" smtClean="0"/>
              <a:t>05.07.2022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0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79522-DDAB-409A-BF51-700DC6AF7404}" type="datetime1">
              <a:rPr lang="ru-RU" smtClean="0"/>
              <a:t>05.07.2022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258AA-EAD4-4745-B76B-01C3C3C5A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41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66AE8-B7BE-44F6-90B7-1998AA039FEE}" type="datetimeFigureOut">
              <a:rPr lang="ru-RU" smtClean="0"/>
              <a:t>05.07.2022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258AA-EAD4-4745-B76B-01C3C3C5A8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42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0535A-EADF-818D-0CBA-D9B2E91F0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041"/>
            <a:ext cx="9144000" cy="2133601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обсуждения (в форме слушаний) по объекту: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«Проектирование полигона захоронения не пригодных для переработки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ТКО производительностью 150 тыс. тонн ТКО в год», включая материалы по оценке воздействия на окружающую среду</a:t>
            </a:r>
            <a:b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объекта: Республика Дагестан, Хасавюртовский р-н, земельный участок с кадастровым номером 05:05:000152:433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017326-DC0F-6BDA-34E4-63674A4A7F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4903" y="4896136"/>
            <a:ext cx="5508584" cy="6518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3EDEF-F807-C9E3-3177-1BCA9D2E6FAB}"/>
              </a:ext>
            </a:extLst>
          </p:cNvPr>
          <p:cNvSpPr txBox="1"/>
          <p:nvPr/>
        </p:nvSpPr>
        <p:spPr>
          <a:xfrm>
            <a:off x="9231087" y="6451603"/>
            <a:ext cx="22642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июля 2022 года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8568A95-A289-0376-1998-217EBE039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246" y="2183642"/>
            <a:ext cx="7417897" cy="4158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426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BEBAE-03EA-F135-9C11-B67DD559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869" y="18256"/>
            <a:ext cx="10582283" cy="619124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зданий и сооружений</a:t>
            </a:r>
            <a:endParaRPr lang="ru-RU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B3158-23F9-B475-B5C0-955FC6645F89}"/>
              </a:ext>
            </a:extLst>
          </p:cNvPr>
          <p:cNvSpPr txBox="1"/>
          <p:nvPr/>
        </p:nvSpPr>
        <p:spPr>
          <a:xfrm>
            <a:off x="7541972" y="1448154"/>
            <a:ext cx="3695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Технико-экономические показатели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AC2765-8580-22E1-56DF-E5DE78BE342A}"/>
              </a:ext>
            </a:extLst>
          </p:cNvPr>
          <p:cNvSpPr txBox="1"/>
          <p:nvPr/>
        </p:nvSpPr>
        <p:spPr>
          <a:xfrm>
            <a:off x="197360" y="48527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 зданий и сооружений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6F262F6-982E-B0B3-CDB3-6AF2D673C7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983192"/>
              </p:ext>
            </p:extLst>
          </p:nvPr>
        </p:nvGraphicFramePr>
        <p:xfrm>
          <a:off x="7126054" y="1909819"/>
          <a:ext cx="4527536" cy="40005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32689">
                  <a:extLst>
                    <a:ext uri="{9D8B030D-6E8A-4147-A177-3AD203B41FA5}">
                      <a16:colId xmlns:a16="http://schemas.microsoft.com/office/drawing/2014/main" val="2106162881"/>
                    </a:ext>
                  </a:extLst>
                </a:gridCol>
                <a:gridCol w="2770847">
                  <a:extLst>
                    <a:ext uri="{9D8B030D-6E8A-4147-A177-3AD203B41FA5}">
                      <a16:colId xmlns:a16="http://schemas.microsoft.com/office/drawing/2014/main" val="82256762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76143717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63340726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98717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земельного участка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200562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12130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застройки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7496484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твердых покрытий всего, в т.ч.: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18848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623271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проезды из дорожных плит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14237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59943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обочины, укрепленные щебнем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843798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отмостка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519993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бетонные лотки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4122594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карт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142782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37781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озеленения земельного участка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36070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114877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площадь газонов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44672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292472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оборудование, размещенное на озелененной части ЗУ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6468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894193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а) площадки, тротуары с набивным покрытием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90219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б) пруд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6264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22371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плотности застройки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5291789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озеленения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8083191"/>
                  </a:ext>
                </a:extLst>
              </a:tr>
            </a:tbl>
          </a:graphicData>
        </a:graphic>
      </p:graphicFrame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2A79BB-455A-5499-E394-921D65A3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898DC8AC-9DC0-457D-BD69-7B40080440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949547"/>
              </p:ext>
            </p:extLst>
          </p:nvPr>
        </p:nvGraphicFramePr>
        <p:xfrm>
          <a:off x="197361" y="1042588"/>
          <a:ext cx="6355918" cy="56653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6268">
                  <a:extLst>
                    <a:ext uri="{9D8B030D-6E8A-4147-A177-3AD203B41FA5}">
                      <a16:colId xmlns:a16="http://schemas.microsoft.com/office/drawing/2014/main" val="3498084483"/>
                    </a:ext>
                  </a:extLst>
                </a:gridCol>
                <a:gridCol w="3812581">
                  <a:extLst>
                    <a:ext uri="{9D8B030D-6E8A-4147-A177-3AD203B41FA5}">
                      <a16:colId xmlns:a16="http://schemas.microsoft.com/office/drawing/2014/main" val="1442882681"/>
                    </a:ext>
                  </a:extLst>
                </a:gridCol>
                <a:gridCol w="1927069">
                  <a:extLst>
                    <a:ext uri="{9D8B030D-6E8A-4147-A177-3AD203B41FA5}">
                      <a16:colId xmlns:a16="http://schemas.microsoft.com/office/drawing/2014/main" val="3282631463"/>
                    </a:ext>
                  </a:extLst>
                </a:gridCol>
              </a:tblGrid>
              <a:tr h="19939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№ на ПЗУ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 defTabSz="179388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Наименование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Примечание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extLst>
                  <a:ext uri="{0D108BD9-81ED-4DB2-BD59-A6C34878D82A}">
                    <a16:rowId xmlns:a16="http://schemas.microsoft.com/office/drawing/2014/main" val="2825009355"/>
                  </a:ext>
                </a:extLst>
              </a:tr>
              <a:tr h="1710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1.1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Въезд №1 на полигон, оборудованный шлагбаумом и калиткой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422691641"/>
                  </a:ext>
                </a:extLst>
              </a:tr>
              <a:tr h="1710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1.2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Въезд №2 на полигон, оборудованный шлагбаумом и калиткой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440963345"/>
                  </a:ext>
                </a:extLst>
              </a:tr>
              <a:tr h="1710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2.1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Контрольно-пропускной пункт №1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1701765448"/>
                  </a:ext>
                </a:extLst>
              </a:tr>
              <a:tr h="1710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2.2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Контрольно-пропускной пункт №2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494276708"/>
                  </a:ext>
                </a:extLst>
              </a:tr>
              <a:tr h="1710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3.1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Участок размещения – Карта №1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939346768"/>
                  </a:ext>
                </a:extLst>
              </a:tr>
              <a:tr h="1710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3.2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Участок размещения – Карта №2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3980438862"/>
                  </a:ext>
                </a:extLst>
              </a:tr>
              <a:tr h="1710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Административно-бытовое здание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808084438"/>
                  </a:ext>
                </a:extLst>
              </a:tr>
              <a:tr h="1710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Стоянка спецтехники с навесом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3000364188"/>
                  </a:ext>
                </a:extLst>
              </a:tr>
              <a:tr h="1710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Дизель-генератор контейнерного типа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188190182"/>
                  </a:ext>
                </a:extLst>
              </a:tr>
              <a:tr h="15826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Автомобильные весы  с рамкой радиационного контроля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650666299"/>
                  </a:ext>
                </a:extLst>
              </a:tr>
              <a:tr h="15826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Операторская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3778240413"/>
                  </a:ext>
                </a:extLst>
              </a:tr>
              <a:tr h="15826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Дезинфекционная ванна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1789805818"/>
                  </a:ext>
                </a:extLst>
              </a:tr>
              <a:tr h="1710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10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Резервуар накопитель бытовых сточных вод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2032279375"/>
                  </a:ext>
                </a:extLst>
              </a:tr>
              <a:tr h="1710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11.1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Противопожарный резервуар №1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3548536129"/>
                  </a:ext>
                </a:extLst>
              </a:tr>
              <a:tr h="1710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11.2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Противопожарный резервуар №2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2285644967"/>
                  </a:ext>
                </a:extLst>
              </a:tr>
              <a:tr h="1710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12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Пруд-накопитель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3179125524"/>
                  </a:ext>
                </a:extLst>
              </a:tr>
              <a:tr h="32720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13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ЛОС для очистки воды из пруда-накопителя и сброс в емкости для технических нужд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1163095253"/>
                  </a:ext>
                </a:extLst>
              </a:tr>
              <a:tr h="1710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14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Очистные сооружения производственного стока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2630383739"/>
                  </a:ext>
                </a:extLst>
              </a:tr>
              <a:tr h="32720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15.1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Емкость для хранения технической воды для производственных нужд (увлажнение отходов)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1351830364"/>
                  </a:ext>
                </a:extLst>
              </a:tr>
              <a:tr h="32720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15.2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Емкость для хранения технической воды для производственных нужд (увлажнение отходов)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2948293670"/>
                  </a:ext>
                </a:extLst>
              </a:tr>
              <a:tr h="32720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15.3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Емкость для хранения технической воды для производственных нужд (увлажнение отходов)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3224132935"/>
                  </a:ext>
                </a:extLst>
              </a:tr>
              <a:tr h="1710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16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Технологическая площадка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1397612136"/>
                  </a:ext>
                </a:extLst>
              </a:tr>
              <a:tr h="1710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17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Ограждение полигона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473060671"/>
                  </a:ext>
                </a:extLst>
              </a:tr>
              <a:tr h="1710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18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Площадка накопления грунта изоляции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1347115239"/>
                  </a:ext>
                </a:extLst>
              </a:tr>
              <a:tr h="1710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19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Площадка отдыха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1872485173"/>
                  </a:ext>
                </a:extLst>
              </a:tr>
              <a:tr h="24739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20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Технологическая площадка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4280351170"/>
                  </a:ext>
                </a:extLst>
              </a:tr>
              <a:tr h="17108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21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Стоянка для легковых автомашин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Проектир.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06" marR="34006" marT="0" marB="0"/>
                </a:tc>
                <a:extLst>
                  <a:ext uri="{0D108BD9-81ED-4DB2-BD59-A6C34878D82A}">
                    <a16:rowId xmlns:a16="http://schemas.microsoft.com/office/drawing/2014/main" val="338637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114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27AF57C-84C1-4963-89EF-0109A36D66C9}"/>
              </a:ext>
            </a:extLst>
          </p:cNvPr>
          <p:cNvSpPr txBox="1">
            <a:spLocks/>
          </p:cNvSpPr>
          <p:nvPr/>
        </p:nvSpPr>
        <p:spPr>
          <a:xfrm>
            <a:off x="804858" y="153990"/>
            <a:ext cx="10582283" cy="6191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Расчетные показатели по проекту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F2CB8426-DF0B-4C9F-912C-08BE7D4348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587157"/>
              </p:ext>
            </p:extLst>
          </p:nvPr>
        </p:nvGraphicFramePr>
        <p:xfrm>
          <a:off x="2033216" y="939127"/>
          <a:ext cx="8125565" cy="5190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354">
                  <a:extLst>
                    <a:ext uri="{9D8B030D-6E8A-4147-A177-3AD203B41FA5}">
                      <a16:colId xmlns:a16="http://schemas.microsoft.com/office/drawing/2014/main" val="1518700138"/>
                    </a:ext>
                  </a:extLst>
                </a:gridCol>
                <a:gridCol w="3999605">
                  <a:extLst>
                    <a:ext uri="{9D8B030D-6E8A-4147-A177-3AD203B41FA5}">
                      <a16:colId xmlns:a16="http://schemas.microsoft.com/office/drawing/2014/main" val="579175460"/>
                    </a:ext>
                  </a:extLst>
                </a:gridCol>
                <a:gridCol w="1167813">
                  <a:extLst>
                    <a:ext uri="{9D8B030D-6E8A-4147-A177-3AD203B41FA5}">
                      <a16:colId xmlns:a16="http://schemas.microsoft.com/office/drawing/2014/main" val="1118150938"/>
                    </a:ext>
                  </a:extLst>
                </a:gridCol>
                <a:gridCol w="2054793">
                  <a:extLst>
                    <a:ext uri="{9D8B030D-6E8A-4147-A177-3AD203B41FA5}">
                      <a16:colId xmlns:a16="http://schemas.microsoft.com/office/drawing/2014/main" val="477729795"/>
                    </a:ext>
                  </a:extLst>
                </a:gridCol>
              </a:tblGrid>
              <a:tr h="379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5419707"/>
                  </a:ext>
                </a:extLst>
              </a:tr>
              <a:tr h="5481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4763" marR="0" lvl="0" indent="-4763" algn="l" defTabSz="914400" rtl="0" eaLnBrk="1" fontAlgn="base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</a:tabLst>
                        <a:defRPr/>
                      </a:pPr>
                      <a:r>
                        <a:rPr lang="ru-RU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Мощность объекта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Mangal" panose="02040503050203030202" pitchFamily="18" charset="0"/>
                          <a:cs typeface="Times New Roman" panose="02020603050405020304" pitchFamily="18" charset="0"/>
                        </a:rPr>
                        <a:t>тонн/год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763" marR="0" lvl="0" indent="-4763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</a:tabLst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3812316"/>
                  </a:ext>
                </a:extLst>
              </a:tr>
              <a:tr h="6650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Вместимость проектируемого участка    размещения отходов (геометрический объем объединенного террикона)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87313"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Mangal" panose="02040503050203030202" pitchFamily="18" charset="0"/>
                          <a:cs typeface="Times New Roman" panose="02020603050405020304" pitchFamily="18" charset="0"/>
                        </a:rPr>
                        <a:t>м.куб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Mangal" panose="02040503050203030202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763" marR="0" lvl="0" indent="-4763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</a:tabLst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3 600 000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1333629"/>
                  </a:ext>
                </a:extLst>
              </a:tr>
              <a:tr h="6650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вместимость участка размещения в тоннах общая (с учетом грунта изоляции), в том числе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87313"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Mangal" panose="02040503050203030202" pitchFamily="18" charset="0"/>
                          <a:cs typeface="Times New Roman" panose="02020603050405020304" pitchFamily="18" charset="0"/>
                        </a:rPr>
                        <a:t>тонн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763" marR="0" lvl="0" indent="-4763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</a:tabLst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3 600 000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5018417"/>
                  </a:ext>
                </a:extLst>
              </a:tr>
              <a:tr h="446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массе размещаемых отходов/по объему размещаемых отходов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Mangal" panose="02040503050203030202" pitchFamily="18" charset="0"/>
                          <a:cs typeface="Times New Roman" panose="02020603050405020304" pitchFamily="18" charset="0"/>
                        </a:rPr>
                        <a:t>Тонн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Mangal" panose="02040503050203030202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Mangal" panose="02040503050203030202" pitchFamily="18" charset="0"/>
                          <a:cs typeface="Times New Roman" panose="02020603050405020304" pitchFamily="18" charset="0"/>
                        </a:rPr>
                        <a:t>м.куб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Mangal" panose="02040503050203030202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763" marR="0" lvl="0" indent="-4763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</a:tabLst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3 405 000</a:t>
                      </a:r>
                    </a:p>
                    <a:p>
                      <a:pPr marL="4763" marR="0" lvl="0" indent="-4763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</a:tabLst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5 679 000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1991792"/>
                  </a:ext>
                </a:extLst>
              </a:tr>
              <a:tr h="446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эксплуатации проектируемого участка размещения, расчётный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87313"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Mangal" panose="02040503050203030202" pitchFamily="18" charset="0"/>
                          <a:cs typeface="Times New Roman" panose="02020603050405020304" pitchFamily="18" charset="0"/>
                        </a:rPr>
                        <a:t>лет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763" marR="0" lvl="0" indent="-4763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</a:tabLst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22,7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9034842"/>
                  </a:ext>
                </a:extLst>
              </a:tr>
              <a:tr h="446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карт проектируемого участка размещения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Mangal" panose="02040503050203030202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763" marR="0" lvl="0" indent="-4763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</a:tabLst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9145863"/>
                  </a:ext>
                </a:extLst>
              </a:tr>
              <a:tr h="446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проектируемого участка размещения отходов, в том числе: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763" marR="0" lvl="0" indent="-4763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</a:tabLst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14,4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0502317"/>
                  </a:ext>
                </a:extLst>
              </a:tr>
              <a:tr h="379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Карта №1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ase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4300" algn="l"/>
                          <a:tab pos="263525" algn="l"/>
                        </a:tabLs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763" marR="0" lvl="0" indent="-4763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</a:tabLst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7,6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8946394"/>
                  </a:ext>
                </a:extLst>
              </a:tr>
              <a:tr h="5558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20212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Карта №2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4763" marR="0" lvl="0" indent="-4763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</a:tabLst>
                        <a:defRPr/>
                      </a:pPr>
                      <a:r>
                        <a:rPr lang="ru-RU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6,8</a:t>
                      </a:r>
                    </a:p>
                    <a:p>
                      <a:pPr marL="4763" marR="0" lvl="0" indent="-4763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</a:tabLst>
                        <a:defRPr/>
                      </a:pP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2302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22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AD195-5425-84F6-FCF9-BD2E04D3E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486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Конструктивные решения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BD7D6E-6979-F598-3F33-43DA37F22E69}"/>
              </a:ext>
            </a:extLst>
          </p:cNvPr>
          <p:cNvSpPr txBox="1"/>
          <p:nvPr/>
        </p:nvSpPr>
        <p:spPr>
          <a:xfrm>
            <a:off x="1016000" y="1534049"/>
            <a:ext cx="10707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Проектируются карты захоронения для отходов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опасности и для отходов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класса опасности.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Проектное заложение откосов  –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1:1,5 – 1:3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DBEC28-197A-C09A-11B9-9D6754616C51}"/>
              </a:ext>
            </a:extLst>
          </p:cNvPr>
          <p:cNvSpPr txBox="1"/>
          <p:nvPr/>
        </p:nvSpPr>
        <p:spPr>
          <a:xfrm>
            <a:off x="1016000" y="2690335"/>
            <a:ext cx="57277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Противофильтрационный экран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обеспечивает перекрытие основания и откосов полигона, исключает негативное воздействие на окружающую среду.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изолирующего экрана принята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геомембрана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HDPE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(ПЭВП) толщиной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мм.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47D6ED-16E9-FE4F-902A-FBCA736FC799}"/>
              </a:ext>
            </a:extLst>
          </p:cNvPr>
          <p:cNvSpPr txBox="1"/>
          <p:nvPr/>
        </p:nvSpPr>
        <p:spPr>
          <a:xfrm>
            <a:off x="7646040" y="6112730"/>
            <a:ext cx="3424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11.1 Поперечный профиль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ACDC01B1-C666-A082-BEB8-BEA9E35F4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12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0308C4-89AF-4870-BDE8-881717C33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608" y="1985457"/>
            <a:ext cx="3877392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56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4BB84-3D6C-2262-9292-3DF4747F1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401" y="-155688"/>
            <a:ext cx="8867201" cy="1043957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Противофильтрационный экран </a:t>
            </a:r>
            <a:endParaRPr lang="ru-RU" dirty="0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BB2824FF-A357-A3E8-3E97-3C9C8776E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799" y="598487"/>
            <a:ext cx="3962204" cy="297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J:\Фотографии Объекты\4_МЕТАЛЛУРГИЯ\Ульбинский завод 2003\view_панорама.tif">
            <a:extLst>
              <a:ext uri="{FF2B5EF4-FFF2-40B4-BE49-F238E27FC236}">
                <a16:creationId xmlns:a16="http://schemas.microsoft.com/office/drawing/2014/main" id="{FEBC2369-9E15-F09C-3C9B-D470892A8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389" y="595312"/>
            <a:ext cx="402067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3474391-E3C4-01F6-F21E-F9D5E1BF9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797" y="3697741"/>
            <a:ext cx="3962203" cy="297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1ACC05F8-9F9E-4DE4-5075-DEF7CCB08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61" y="3699627"/>
            <a:ext cx="4014887" cy="297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0BC0C32-D8A6-BE87-6332-3063FF049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43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9FEA95-69D5-85EF-25FB-D903C8E2F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043" y="3613666"/>
            <a:ext cx="3240360" cy="24985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607BB-54AE-3199-4508-0A0025FC2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7" y="192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по водоотведению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5E1630-0280-88AF-D08E-D79741371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657" y="1253331"/>
            <a:ext cx="10515600" cy="4351338"/>
          </a:xfrm>
        </p:spPr>
        <p:txBody>
          <a:bodyPr/>
          <a:lstStyle/>
          <a:p>
            <a:pPr marL="0" indent="449263" algn="just"/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Централизованная система бытовой канализации на объекте отсутствует;</a:t>
            </a:r>
          </a:p>
          <a:p>
            <a:pPr marL="0" indent="449263" algn="just"/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Бытовые стоки из здания АБК поступают в проектируемую накопительную емкость V=15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куб.м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При заполнении емкости осуществляется вывоз бытовых стоков специализированной организацией;</a:t>
            </a:r>
          </a:p>
          <a:p>
            <a:pPr marL="0" indent="449263" algn="just"/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Дождевые стоки с территории объекта и с проездов собираются в кольцевой канал, который проходит по периметру карт и сбрасываются в пруд-накопитель;</a:t>
            </a:r>
          </a:p>
          <a:p>
            <a:pPr marL="0" indent="449263" algn="just"/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Вода из пруда накопителя поступает на локальные очистные сооружения (рис. 12.1.) и могут использоваться для увлажнения карт отходов в жаркий период;</a:t>
            </a:r>
          </a:p>
          <a:p>
            <a:pPr marL="0" indent="449263" algn="just"/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Предусмотрена производственная канализация К3 (дренаж) для сбора и отвода фильтрата с площадок складирования отходов.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8ED0F-9BCB-940F-CFED-A86C6B0468E5}"/>
              </a:ext>
            </a:extLst>
          </p:cNvPr>
          <p:cNvSpPr txBox="1"/>
          <p:nvPr/>
        </p:nvSpPr>
        <p:spPr>
          <a:xfrm>
            <a:off x="4392408" y="6112186"/>
            <a:ext cx="3407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13.1 Очистные сооружения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D1B681-B1C1-94F2-C7F8-2326E77B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207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D276A29-104F-9E6F-B3CD-8B977D86A9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" t="-347" r="669" b="-399"/>
          <a:stretch/>
        </p:blipFill>
        <p:spPr>
          <a:xfrm>
            <a:off x="1772600" y="2918489"/>
            <a:ext cx="3152775" cy="34861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3F59E-6213-5CC2-043C-A53CEE289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воздействия на окружающую среду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9EF002-96BB-2712-B62A-59B705040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0150"/>
            <a:ext cx="10515600" cy="4976813"/>
          </a:xfrm>
        </p:spPr>
        <p:txBody>
          <a:bodyPr/>
          <a:lstStyle/>
          <a:p>
            <a:pPr marL="0" indent="0">
              <a:buNone/>
            </a:pPr>
            <a:r>
              <a:rPr lang="ru-RU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оценки воздействия на  атмосферный воздух установлено</a:t>
            </a:r>
            <a:r>
              <a:rPr lang="ru-RU" sz="1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Максимальные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приземные концентрации загрязняющих веществ в расчетных точках 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превышают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предельно допустимые, с учетом повышенных требований; 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Эквивалентные и максимальные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звука соответствуют требованиям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СН2.2.4/2.1.8.562-96 «Шум на рабочих местах, в помещениях жилых, общественных зданий и на территории жилой застройки».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13FB7-3C87-8978-7331-F6DF7582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15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FCC076-9FBF-E5D2-A360-1CE59F40785D}"/>
              </a:ext>
            </a:extLst>
          </p:cNvPr>
          <p:cNvSpPr txBox="1"/>
          <p:nvPr/>
        </p:nvSpPr>
        <p:spPr>
          <a:xfrm>
            <a:off x="1610842" y="6314604"/>
            <a:ext cx="3476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 рассеивания</a:t>
            </a:r>
            <a:r>
              <a:rPr lang="ru-RU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 веществ (объединенный результат)</a:t>
            </a:r>
            <a:r>
              <a:rPr lang="ru-RU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атмосфере</a:t>
            </a:r>
            <a:endParaRPr lang="ru-RU" sz="1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9F639-4AB7-980C-18F7-A3E4D61A6DB0}"/>
              </a:ext>
            </a:extLst>
          </p:cNvPr>
          <p:cNvSpPr txBox="1"/>
          <p:nvPr/>
        </p:nvSpPr>
        <p:spPr>
          <a:xfrm>
            <a:off x="7545707" y="6404639"/>
            <a:ext cx="3032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 распределения </a:t>
            </a:r>
            <a:r>
              <a:rPr lang="ru-RU" sz="12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максимального уровня</a:t>
            </a:r>
            <a:r>
              <a:rPr lang="ru-RU" sz="12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шума (дневное время)</a:t>
            </a:r>
            <a:endParaRPr lang="ru-RU" sz="1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46248-2071-31FE-8222-E7A4159BC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6" b="4997"/>
          <a:stretch/>
        </p:blipFill>
        <p:spPr>
          <a:xfrm>
            <a:off x="7089460" y="2999105"/>
            <a:ext cx="3329940" cy="326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01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CA239E-C29C-2CCA-208F-C26EFEE48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9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воздействия на окружающую среду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0FF83A-1A6A-2E24-B117-9945B94B9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486"/>
            <a:ext cx="10515600" cy="4667477"/>
          </a:xfrm>
        </p:spPr>
        <p:txBody>
          <a:bodyPr>
            <a:normAutofit/>
          </a:bodyPr>
          <a:lstStyle/>
          <a:p>
            <a:pPr marL="0" lvl="1" indent="536575" algn="just">
              <a:buNone/>
            </a:pP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оценки воздействия на  окружающую среду установлено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536575" algn="just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Намечаемая деятельность </a:t>
            </a:r>
            <a:r>
              <a:rPr lang="ru-RU" sz="1800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не затрагивает </a:t>
            </a:r>
            <a:r>
              <a:rPr lang="ru-RU" sz="1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подземные воды, и не оказывает воздействия на них.</a:t>
            </a:r>
          </a:p>
          <a:p>
            <a:pPr marL="0" indent="536575" algn="just">
              <a:buFont typeface="Wingdings" panose="05000000000000000000" pitchFamily="2" charset="2"/>
              <a:buChar char="ü"/>
            </a:pP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На территории объекта </a:t>
            </a:r>
            <a:r>
              <a:rPr lang="ru-RU" sz="1800" b="0" i="0" u="sng" strike="noStrike" baseline="0" dirty="0">
                <a:latin typeface="Times New Roman" panose="02020603050405020304" pitchFamily="18" charset="0"/>
              </a:rPr>
              <a:t>отсутствуют 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ценные, редкие и исчезающие виды растений и животных, в том числе занесенные в Красные книги Российской Федерации и Республики Дагестан. Территория участка проектирования находится вне путей массовых миграций животных. </a:t>
            </a:r>
            <a:endParaRPr lang="ru-RU" sz="1800" b="0" i="0" u="none" strike="noStrike" baseline="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indent="536575" algn="just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Воздействие на прилегающие территории, а также растительный и животный мир исключено, 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намечаемая </a:t>
            </a:r>
            <a:r>
              <a:rPr lang="ru-RU" sz="1800" b="0" i="0" u="sng" strike="noStrike" baseline="0" dirty="0">
                <a:latin typeface="Times New Roman" panose="02020603050405020304" pitchFamily="18" charset="0"/>
              </a:rPr>
              <a:t>деятельность выполняется 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строго </a:t>
            </a:r>
            <a:r>
              <a:rPr lang="ru-RU" sz="1800" b="0" i="0" u="sng" strike="noStrike" baseline="0" dirty="0">
                <a:latin typeface="Times New Roman" panose="02020603050405020304" pitchFamily="18" charset="0"/>
              </a:rPr>
              <a:t>в границах участка проектирования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, что исключает негативное воздействие на прилегающие территории. </a:t>
            </a:r>
            <a:endParaRPr lang="ru-RU" sz="1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indent="536575" algn="just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Все мероприятия, разработанные в рамках проекта, обеспечивают </a:t>
            </a:r>
            <a:r>
              <a:rPr lang="en-US" sz="1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дальнейшую</a:t>
            </a:r>
            <a:r>
              <a:rPr lang="en-US" sz="1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эксплуатацию</a:t>
            </a:r>
            <a:r>
              <a:rPr lang="en-US" sz="1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объекта</a:t>
            </a:r>
            <a:r>
              <a:rPr lang="ru-RU" sz="1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en-US" sz="1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в </a:t>
            </a:r>
            <a:r>
              <a:rPr lang="en-US" sz="1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соответствии</a:t>
            </a:r>
            <a:r>
              <a:rPr lang="en-US" sz="1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с </a:t>
            </a:r>
            <a:r>
              <a:rPr lang="en-US" sz="1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действующими</a:t>
            </a:r>
            <a:r>
              <a:rPr lang="en-US" sz="1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экологическими</a:t>
            </a:r>
            <a:r>
              <a:rPr lang="en-US" sz="1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нормами</a:t>
            </a:r>
            <a:r>
              <a:rPr lang="ru-RU" sz="1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536575" algn="just">
              <a:buNone/>
            </a:pPr>
            <a:r>
              <a:rPr lang="ru-RU" sz="1800" b="0" i="1" u="none" strike="noStrike" baseline="0" dirty="0">
                <a:latin typeface="Times New Roman" panose="02020603050405020304" pitchFamily="18" charset="0"/>
              </a:rPr>
              <a:t>Уровень техногенной нагрузки, создаваемый намечаемой хозяйственной деятельностью на рассматриваемой территории, является </a:t>
            </a:r>
            <a:r>
              <a:rPr lang="ru-RU" sz="1800" b="1" i="1" u="none" strike="noStrike" baseline="0" dirty="0">
                <a:latin typeface="Times New Roman" panose="02020603050405020304" pitchFamily="18" charset="0"/>
              </a:rPr>
              <a:t>допустимым</a:t>
            </a:r>
            <a:r>
              <a:rPr lang="ru-RU" sz="1800" b="0" i="1" u="none" strike="noStrike" baseline="0" dirty="0">
                <a:latin typeface="Times New Roman" panose="02020603050405020304" pitchFamily="18" charset="0"/>
              </a:rPr>
              <a:t> по воздействию на компоненты окружающей среды. Кроме того, с точки зрения социально-экономических показателей рассматриваемый проект имеет положительный эффект. 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9852B7-DE1F-B559-E86E-F03FF2C7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16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543535-0201-ACF6-3790-1C6ACE76E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583" y="5502891"/>
            <a:ext cx="1537203" cy="1218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8296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F4B75-6A37-349A-C192-0EF8A0772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компонентов окружающей среды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7A7F2C-CE44-3992-2E49-D65B223D7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проектируемом объекте  планируется </a:t>
            </a:r>
            <a:r>
              <a:rPr lang="ru-RU" sz="1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экологический контроль (мониторинг) :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атмосферного воздуха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фактору физического и химического воздействия);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поверхностных вод;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почвенного покрова;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растительного и животного мира.</a:t>
            </a:r>
          </a:p>
          <a:p>
            <a:endParaRPr lang="ru-RU" sz="16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AB24F2-EE2A-D6A6-9BA1-9C7660C55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17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B8FC8B-13A0-6E7C-5C3B-67AF0ED657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 r="-695"/>
          <a:stretch/>
        </p:blipFill>
        <p:spPr>
          <a:xfrm>
            <a:off x="6575245" y="2619814"/>
            <a:ext cx="5384800" cy="276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6376C69-145F-120E-422E-CA0110605DC6}"/>
              </a:ext>
            </a:extLst>
          </p:cNvPr>
          <p:cNvGrpSpPr/>
          <p:nvPr/>
        </p:nvGrpSpPr>
        <p:grpSpPr>
          <a:xfrm>
            <a:off x="549797" y="4432138"/>
            <a:ext cx="5888208" cy="1744825"/>
            <a:chOff x="-5384988" y="4650211"/>
            <a:chExt cx="4793949" cy="1875010"/>
          </a:xfrm>
        </p:grpSpPr>
        <p:pic>
          <p:nvPicPr>
            <p:cNvPr id="8" name="Picture 2" descr="Картинки по запросу мониторинг воздуха">
              <a:extLst>
                <a:ext uri="{FF2B5EF4-FFF2-40B4-BE49-F238E27FC236}">
                  <a16:creationId xmlns:a16="http://schemas.microsoft.com/office/drawing/2014/main" id="{E75AF794-72D1-A0F6-E289-D7568123C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4988" y="4650211"/>
              <a:ext cx="2500012" cy="18750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FA40748-E6E0-F0CE-B7E1-6439862B0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543104" y="4650211"/>
              <a:ext cx="1952065" cy="18750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09225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A4D5A8-53E3-A01C-0455-5BBE2AA2E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45" y="3206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Анализ результатов реализации проекта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16AEB2-C820-F3BE-4482-3760F9D43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Строительство полигона по принятым проектным решениями позволит достичь следующих результатов: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Проектные решения разработаны в соответствии с требованиями действующего экологическим законодательства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Обеспечение сбора и отведения всех видов сточных и поверхностных вод, образующихся в результате эксплуатации полигона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Строительство карт складирования отходов, планируемых </a:t>
            </a:r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 дальнейшему использованию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Строительство административно-хозяйственной зоны для улучшения условий труда работников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6A804A-5563-075D-7CEC-0AAA7C4E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18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149196-0746-3A14-5B9B-8065A7A2E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033" y="-23651"/>
            <a:ext cx="1323722" cy="140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8090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294BF2-0A1A-148C-465E-9AA8BC229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86" y="2766218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A49C91-C8F7-3E36-9694-EAF88F934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4370" y="6303596"/>
            <a:ext cx="2743200" cy="365125"/>
          </a:xfrm>
        </p:spPr>
        <p:txBody>
          <a:bodyPr/>
          <a:lstStyle/>
          <a:p>
            <a:fld id="{8AD258AA-EAD4-4745-B76B-01C3C3C5A84B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865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EC91A-9681-AA99-4F11-60F8AAE3F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об организаторах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слушаний</a:t>
            </a:r>
            <a:endParaRPr lang="ru-RU" sz="4000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0FB87BD-5277-4DE4-7924-6E8F2BEC70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7588587"/>
              </p:ext>
            </p:extLst>
          </p:nvPr>
        </p:nvGraphicFramePr>
        <p:xfrm>
          <a:off x="1097280" y="1690688"/>
          <a:ext cx="10256520" cy="4715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53864">
                  <a:extLst>
                    <a:ext uri="{9D8B030D-6E8A-4147-A177-3AD203B41FA5}">
                      <a16:colId xmlns:a16="http://schemas.microsoft.com/office/drawing/2014/main" val="2940262634"/>
                    </a:ext>
                  </a:extLst>
                </a:gridCol>
                <a:gridCol w="4802656">
                  <a:extLst>
                    <a:ext uri="{9D8B030D-6E8A-4147-A177-3AD203B41FA5}">
                      <a16:colId xmlns:a16="http://schemas.microsoft.com/office/drawing/2014/main" val="1688008915"/>
                    </a:ext>
                  </a:extLst>
                </a:gridCol>
              </a:tblGrid>
              <a:tr h="1658706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 общественных слушаний: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sng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Администрация МО «Хасавюртовский район" Республики Дагестан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Дагестан, г. Хасавюрт, Хасавюртовское, ул. Спортивная д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8(87231) 5-20-95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005352"/>
                  </a:ext>
                </a:extLst>
              </a:tr>
              <a:tr h="139845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Заказчик: </a:t>
                      </a:r>
                      <a:r>
                        <a:rPr lang="ru-RU" sz="16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«РЭО»</a:t>
                      </a:r>
                      <a:endParaRPr lang="en-US" sz="1600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367913, Республика Дагестан, г. Махачкала, пр-т Расула Гамзатова, д. 29, </a:t>
                      </a:r>
                      <a:r>
                        <a:rPr lang="ru-RU" sz="1200" u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</a:t>
                      </a:r>
                      <a:r>
                        <a:rPr lang="ru-RU" sz="12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6</a:t>
                      </a:r>
                      <a:endParaRPr lang="en-US" sz="120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Тел.: +7(989)982-81-90</a:t>
                      </a:r>
                    </a:p>
                    <a:p>
                      <a:r>
                        <a:rPr lang="en-US" sz="12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e-mail: oooreo05@mail.ru</a:t>
                      </a:r>
                      <a:endParaRPr lang="ru-RU" sz="120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420614"/>
                  </a:ext>
                </a:extLst>
              </a:tr>
              <a:tr h="16587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Разработчик проектной документации: </a:t>
                      </a:r>
                      <a:r>
                        <a:rPr lang="ru-RU" sz="16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«СК «</a:t>
                      </a:r>
                      <a:r>
                        <a:rPr lang="ru-RU" sz="1600" u="sng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Гидрокор</a:t>
                      </a:r>
                      <a:r>
                        <a:rPr lang="ru-RU" sz="16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192012,  Санкт-Петербург,  Пр.</a:t>
                      </a: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Обуховской Обороны, д. 116 к.1 лит. Е, пом. 25-Н, оф. Т-423; 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тел. (812) 313-74-31; 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post@gidrokor.ru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291681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7E2CB1-98A7-A0F6-B55B-4AF692334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7" b="69432"/>
          <a:stretch/>
        </p:blipFill>
        <p:spPr>
          <a:xfrm>
            <a:off x="7347973" y="5167312"/>
            <a:ext cx="3251243" cy="64928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E4F1897-1DC9-CD52-2FC6-F1120B36A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D68EE8-42E3-C112-8698-86C24B060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783" y="1737912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29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11751-3891-CBB1-F35B-CE8281E2B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проекта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CFF371-C2C2-986F-72CA-B131CF7F6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689100"/>
            <a:ext cx="6277495" cy="4667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полигона захоронения не пригодных для переработки ТКО.</a:t>
            </a:r>
            <a:endParaRPr lang="ru-RU" sz="2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карт захоронения отходов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IV-V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класса опасности с учетом обеспечения предельно-допустимых параметров;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дренажной системы полигона;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Отведение поверхностных вод;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контроля и мониторинга за состоянием окружающей среды;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раздела «Оценка воздействия на окружающую среду»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AE9ED9-1C47-0C7D-4CCB-5DE7EDCB06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697" y="2392475"/>
            <a:ext cx="4598059" cy="2927670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3612A15-9815-CE0A-9FDF-524F2946B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751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1B368-CA5A-EC06-BC5A-53C03750F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658" y="32119"/>
            <a:ext cx="8388684" cy="687298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Ситуационный план</a:t>
            </a:r>
            <a:endParaRPr lang="ru-RU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B7F905-E182-2072-33C6-E845B33D1153}"/>
              </a:ext>
            </a:extLst>
          </p:cNvPr>
          <p:cNvSpPr txBox="1"/>
          <p:nvPr/>
        </p:nvSpPr>
        <p:spPr>
          <a:xfrm>
            <a:off x="1190113" y="6297566"/>
            <a:ext cx="4217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4.1 Схема расположения Объекта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0846C4-1607-F0C3-4AAC-F893B23F029A}"/>
              </a:ext>
            </a:extLst>
          </p:cNvPr>
          <p:cNvSpPr txBox="1"/>
          <p:nvPr/>
        </p:nvSpPr>
        <p:spPr>
          <a:xfrm>
            <a:off x="6291219" y="665054"/>
            <a:ext cx="56892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263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Проектируемый объект </a:t>
            </a:r>
            <a:r>
              <a:rPr lang="ru-RU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по адресу: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Хасавюртовский р-н, земельный участок с кадастровым номером 05:05:000152:433. </a:t>
            </a:r>
            <a:r>
              <a:rPr lang="ru-RU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расположен в 3 км южнее г. Хасавюрт.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Mangal" panose="02040503050203030202" pitchFamily="18" charset="0"/>
              <a:cs typeface="Times New Roman" panose="02020603050405020304" pitchFamily="18" charset="0"/>
            </a:endParaRPr>
          </a:p>
          <a:p>
            <a:pPr indent="449263" algn="just">
              <a:buFont typeface="Arial" panose="020B0604020202020204" pitchFamily="34" charset="0"/>
              <a:buChar char="•"/>
            </a:pPr>
            <a:r>
              <a:rPr lang="ru-RU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Ближайшими объектами к проектируемому участку являются: </a:t>
            </a:r>
          </a:p>
          <a:p>
            <a:pPr indent="449263" algn="just"/>
            <a:r>
              <a:rPr lang="ru-RU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автомобильная дорога на расстоянии около 265 м, протягивающаяся с западной стороны; </a:t>
            </a:r>
            <a:endParaRPr lang="ru-RU" sz="16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263" algn="just"/>
            <a:r>
              <a:rPr lang="ru-RU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 остальным направлениям прилегающая территория в радиусе 500 м свободна от застройки. </a:t>
            </a: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9D1E77-ABA0-808D-6A2F-214EAA9D3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688" y="3165235"/>
            <a:ext cx="3897128" cy="3316997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F8292D-B604-7B59-9EBB-42F946888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92" y="863398"/>
            <a:ext cx="5008163" cy="5434168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315300B-5727-437A-BBE5-BD4E9550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98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A599D0-0A06-B279-55F4-74FD62552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690" y="0"/>
            <a:ext cx="7565571" cy="839561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Санитарно-защитная зона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AA692A-F23B-DEE3-B46D-2135FAB28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273" y="868303"/>
            <a:ext cx="8612404" cy="540129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C8D9BD3-26E7-D518-A958-07A699576C8F}"/>
              </a:ext>
            </a:extLst>
          </p:cNvPr>
          <p:cNvSpPr/>
          <p:nvPr/>
        </p:nvSpPr>
        <p:spPr>
          <a:xfrm>
            <a:off x="4210518" y="6414741"/>
            <a:ext cx="41039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5.1 Санитарно-защитная зона предприятия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8833FD63-55D4-BB8B-DFE8-C8537703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624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5BBF1-3856-2434-7DC4-70C513FFB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об участке проектирования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CA94A5-6C37-FD88-4694-F33D1A49D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917" y="1104969"/>
            <a:ext cx="5893608" cy="4697298"/>
          </a:xfrm>
        </p:spPr>
        <p:txBody>
          <a:bodyPr>
            <a:normAutofit/>
          </a:bodyPr>
          <a:lstStyle/>
          <a:p>
            <a:pPr indent="450215" algn="just" fontAlgn="base" hangingPunct="0">
              <a:tabLst>
                <a:tab pos="114300" algn="l"/>
              </a:tabLst>
            </a:pP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33400" algn="just"/>
            <a:r>
              <a:rPr lang="ru-RU" sz="1600" b="0" i="0" u="sng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Ландшафт участка:</a:t>
            </a:r>
            <a:r>
              <a:rPr lang="ru-RU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естественный, ненарушенный. На участке изысканий местами наблюдался строительный и бытовой мусор.;</a:t>
            </a:r>
          </a:p>
          <a:p>
            <a:pPr marL="0" indent="533400" algn="just"/>
            <a:r>
              <a:rPr lang="ru-RU" sz="1600" b="0" i="0" u="sng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Рельеф участка</a:t>
            </a:r>
            <a:r>
              <a:rPr lang="ru-RU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: участок размещения объекта относительно ровный. </a:t>
            </a:r>
          </a:p>
          <a:p>
            <a:pPr marL="0" indent="533400" algn="just"/>
            <a:r>
              <a:rPr lang="ru-RU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Согласно данным Комитета лесного хозяйства Республики Дагестан, участок предполагаемых работ не находится на территории лесного фонда Республики Дагестан;</a:t>
            </a:r>
          </a:p>
          <a:p>
            <a:pPr marL="0" indent="533400" algn="just"/>
            <a:r>
              <a:rPr lang="ru-RU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Отсутствуют поверхностные источники питьевого водоснабжения;</a:t>
            </a:r>
          </a:p>
          <a:p>
            <a:pPr marL="0" indent="533400" algn="just" fontAlgn="base" hangingPunct="0">
              <a:tabLst>
                <a:tab pos="114300" algn="l"/>
              </a:tabLs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включен в территориальную схему обращения с отходами республики Дагестан, утвержденную приказом №350 от 29.12.2021г. Министерства природных ресурсов и экологии Республики Дагестан, в качестве планируемого к строительству объекта размещения отходов.</a:t>
            </a: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74BC3F-322F-C56E-6253-4514000F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6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ED5095-8E38-FFDB-3738-287515EAB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100" y="1479665"/>
            <a:ext cx="3949698" cy="38462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FE7770-ABD5-91AF-B63F-A92643469F92}"/>
              </a:ext>
            </a:extLst>
          </p:cNvPr>
          <p:cNvSpPr txBox="1"/>
          <p:nvPr/>
        </p:nvSpPr>
        <p:spPr>
          <a:xfrm>
            <a:off x="6330949" y="531119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6.1 Территория объекта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Координаты: 43.174440, 46.604290</a:t>
            </a:r>
          </a:p>
        </p:txBody>
      </p:sp>
    </p:spTree>
    <p:extLst>
      <p:ext uri="{BB962C8B-B14F-4D97-AF65-F5344CB8AC3E}">
        <p14:creationId xmlns:p14="http://schemas.microsoft.com/office/powerpoint/2010/main" val="3739597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CD594-7873-A488-DE1C-620A8B7C4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60"/>
            <a:ext cx="10515600" cy="1325563"/>
          </a:xfrm>
        </p:spPr>
        <p:txBody>
          <a:bodyPr/>
          <a:lstStyle/>
          <a:p>
            <a:pPr algn="ctr"/>
            <a:r>
              <a:rPr lang="ru-RU" sz="440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Инженерные изыскания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06F821-597C-164E-4E8D-581EDCED6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199" y="1419223"/>
            <a:ext cx="4366095" cy="232546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объекте в период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января по апрель 2022 г. проведен комплекс инженерных изысканий: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Инженерно-геодезические изыскания;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Инженерно-экологические изыскания;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Инженерно-геологические изыскания;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Инженерно-гидрометеорологические изыскания;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Инженерно-геофизические изыскания.</a:t>
            </a:r>
          </a:p>
          <a:p>
            <a:endParaRPr lang="ru-RU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4208C-6550-5327-1832-8DDBC55EB058}"/>
              </a:ext>
            </a:extLst>
          </p:cNvPr>
          <p:cNvSpPr txBox="1"/>
          <p:nvPr/>
        </p:nvSpPr>
        <p:spPr>
          <a:xfrm>
            <a:off x="1348199" y="4285417"/>
            <a:ext cx="43660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Подземные воды на момент изысканий (январь 2022г) до разведанной глубины 20,0м не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встречены.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Гидрогеологические условия характеризуются отсутствием выдержанного водоносного горизонта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071BB-721B-F69B-03B4-64E8D7F08345}"/>
              </a:ext>
            </a:extLst>
          </p:cNvPr>
          <p:cNvSpPr txBox="1"/>
          <p:nvPr/>
        </p:nvSpPr>
        <p:spPr>
          <a:xfrm>
            <a:off x="7474858" y="6283841"/>
            <a:ext cx="32947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7.1 Буровая техника на участке изыскания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4B62AD-3FD6-E5C2-86AC-6735BEF42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/>
          <a:stretch/>
        </p:blipFill>
        <p:spPr>
          <a:xfrm>
            <a:off x="6505921" y="1302656"/>
            <a:ext cx="4847879" cy="4884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70004469-98B8-9C78-0843-65068407D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922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275DD-A0E3-CA48-7C60-6DD4FE8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6886"/>
            <a:ext cx="10515600" cy="816999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планировочной организации земельного участка</a:t>
            </a:r>
            <a:endParaRPr lang="ru-RU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C97341-272A-B8C2-C084-A19D6FC1560A}"/>
              </a:ext>
            </a:extLst>
          </p:cNvPr>
          <p:cNvSpPr txBox="1"/>
          <p:nvPr/>
        </p:nvSpPr>
        <p:spPr>
          <a:xfrm>
            <a:off x="3133726" y="6406634"/>
            <a:ext cx="8220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8.1 Схема планировочной организации земельного участка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D4884FDA-A097-6E17-60DF-C6B81D088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8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ABFDF-459B-2827-D9E7-92579C355439}"/>
              </a:ext>
            </a:extLst>
          </p:cNvPr>
          <p:cNvSpPr txBox="1"/>
          <p:nvPr/>
        </p:nvSpPr>
        <p:spPr>
          <a:xfrm>
            <a:off x="1440791" y="629785"/>
            <a:ext cx="41449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Мусоросортировочный комплекс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номер: 05:05:000152:437</a:t>
            </a:r>
            <a:endParaRPr lang="ru-RU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5F3AC-A567-6DB7-0AD7-5702C6771C49}"/>
              </a:ext>
            </a:extLst>
          </p:cNvPr>
          <p:cNvSpPr txBox="1"/>
          <p:nvPr/>
        </p:nvSpPr>
        <p:spPr>
          <a:xfrm>
            <a:off x="4853797" y="607775"/>
            <a:ext cx="6098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Полигона захоронения ТКО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Кадастровый номер: 05:05:000152:433</a:t>
            </a:r>
            <a:endParaRPr lang="ru-RU" sz="1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311442-0397-48D5-8BC5-CCBE8FCE8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01" r="701"/>
          <a:stretch/>
        </p:blipFill>
        <p:spPr>
          <a:xfrm>
            <a:off x="962723" y="658128"/>
            <a:ext cx="10266554" cy="5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25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29EC5-3D84-131D-99BC-4484CE67E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95244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планировочной организации земельного участка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9E20D5-238E-6725-DAB3-696A4BB0E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486" y="658703"/>
            <a:ext cx="6670273" cy="6283518"/>
          </a:xfrm>
        </p:spPr>
        <p:txBody>
          <a:bodyPr>
            <a:noAutofit/>
          </a:bodyPr>
          <a:lstStyle/>
          <a:p>
            <a:pPr marL="0" indent="534988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выполнения комплекса проектно-изыскательских работ «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системы коммунальной инфраструктуры – системы переработки и утилизации и захоронения твердых коммунальных отходов на территории Республики Дагестан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на соседнем участке от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полигона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захоронения не пригодных для переработки ТКО (кадастровый номер 05:05:000152:433) реализовывается проект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мусоросортировочного комплекса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(кадастровый номер 05:05:000152:437) с участком компостирования.</a:t>
            </a:r>
          </a:p>
          <a:p>
            <a:pPr marL="0" indent="534988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Мусоросортировочный комплекс  - это технологическая линия переработки отходов. </a:t>
            </a:r>
          </a:p>
          <a:p>
            <a:pPr marL="0" indent="534988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Несортированные твердые коммунальные отходы, поступающие на объект, будут подвергаться сортировке с выделением вторичного сырья, а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остатки от сортировки «хвосты», будут доставляться на карты размещения отходов (полигон)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534988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Lora"/>
              </a:rPr>
              <a:t>Компостирование позволяет уменьшить объем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Lora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Lora"/>
              </a:rPr>
              <a:t>вывозимых отходов на полигон. Получаемый в процессе компостирования продукт можно использовать как материал для пересыпки полигона ТКО,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Lora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Lora"/>
              </a:rPr>
              <a:t>для рекультивации отработанных карьеров в качестве грунта для озеленения, а более крупные фракции (25–70 мм) в качестве источника для низкокалорийного RDF. </a:t>
            </a:r>
          </a:p>
          <a:p>
            <a:pPr marL="0" indent="534988"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49C434-B413-B4FA-85F2-A3215D47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258AA-EAD4-4745-B76B-01C3C3C5A84B}" type="slidenum">
              <a:rPr lang="ru-RU" smtClean="0"/>
              <a:t>9</a:t>
            </a:fld>
            <a:endParaRPr lang="ru-RU"/>
          </a:p>
        </p:txBody>
      </p:sp>
      <p:pic>
        <p:nvPicPr>
          <p:cNvPr id="1028" name="Picture 4" descr="Мусоросортировочные комплексы - ЭКОНАЦПРОЕКТ">
            <a:extLst>
              <a:ext uri="{FF2B5EF4-FFF2-40B4-BE49-F238E27FC236}">
                <a16:creationId xmlns:a16="http://schemas.microsoft.com/office/drawing/2014/main" id="{04D1B40E-B9AF-EAAB-1079-6C210C15E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740" y="849070"/>
            <a:ext cx="2697092" cy="2484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D8A513-215B-78BA-51CD-24F811C8E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1" r="7179" b="1577"/>
          <a:stretch/>
        </p:blipFill>
        <p:spPr bwMode="auto">
          <a:xfrm>
            <a:off x="9776814" y="2128971"/>
            <a:ext cx="2279248" cy="1897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CEB6E0-4AB4-207F-C419-C297E4549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299" y="658703"/>
            <a:ext cx="2314763" cy="1535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413B91B-61C1-4538-A8EB-F3CCFDBADE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5792" y="4154414"/>
            <a:ext cx="2832722" cy="2124541"/>
          </a:xfrm>
          <a:prstGeom prst="rect">
            <a:avLst/>
          </a:prstGeom>
          <a:effectLst>
            <a:glow rad="228600">
              <a:schemeClr val="accent1"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22CCB9-0744-B41B-91DF-A32C78A92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1" b="839"/>
          <a:stretch/>
        </p:blipFill>
        <p:spPr bwMode="auto">
          <a:xfrm>
            <a:off x="6938868" y="3589166"/>
            <a:ext cx="2722202" cy="2173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60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732</TotalTime>
  <Words>1507</Words>
  <Application>Microsoft Office PowerPoint</Application>
  <PresentationFormat>Широкоэкранный</PresentationFormat>
  <Paragraphs>319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Тема Office</vt:lpstr>
      <vt:lpstr>1_Тема Office</vt:lpstr>
      <vt:lpstr>Общественные обсуждения (в форме слушаний) по объекту: «Проектирование полигона захоронения не пригодных для переработки   ТКО производительностью 150 тыс. тонн ТКО в год», включая материалы по оценке воздействия на окружающую среду  Адрес объекта: Республика Дагестан, Хасавюртовский р-н, земельный участок с кадастровым номером 05:05:000152:433</vt:lpstr>
      <vt:lpstr>Данные об организаторах  общественных слушаний</vt:lpstr>
      <vt:lpstr>Цели и задачи проекта</vt:lpstr>
      <vt:lpstr>Ситуационный план</vt:lpstr>
      <vt:lpstr>Санитарно-защитная зона</vt:lpstr>
      <vt:lpstr>Сведения об участке проектирования</vt:lpstr>
      <vt:lpstr>Инженерные изыскания</vt:lpstr>
      <vt:lpstr>Схема планировочной организации земельного участка</vt:lpstr>
      <vt:lpstr>Схема планировочной организации земельного участка</vt:lpstr>
      <vt:lpstr>Состав зданий и сооружений</vt:lpstr>
      <vt:lpstr>Презентация PowerPoint</vt:lpstr>
      <vt:lpstr>Конструктивные решения</vt:lpstr>
      <vt:lpstr>Противофильтрационный экран </vt:lpstr>
      <vt:lpstr>Решение по водоотведению</vt:lpstr>
      <vt:lpstr>Оценка воздействия на окружающую среду</vt:lpstr>
      <vt:lpstr>Оценка воздействия на окружающую среду</vt:lpstr>
      <vt:lpstr>Мониторинг компонентов окружающей среды</vt:lpstr>
      <vt:lpstr>Анализ результатов реализации проекта</vt:lpstr>
      <vt:lpstr>Благодарю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Общественные обсуждения (в форме слушаний) по объекту: «Проектирование полигона захоронения не пригодных для переработки   ТКО производительностью 120 тыс. тонн ТКО в год», включая материалы по оценке воздействия на окружающую среду  Адрес объекта: Республика Дагестан, г. Дербент, земельный участок с кадастровым номером 05:07:000085:232</dc:title>
  <dc:creator>Виктория Александровна Тодуа</dc:creator>
  <cp:lastModifiedBy>Елена Петрова</cp:lastModifiedBy>
  <cp:revision>20</cp:revision>
  <dcterms:created xsi:type="dcterms:W3CDTF">2022-06-07T11:36:22Z</dcterms:created>
  <dcterms:modified xsi:type="dcterms:W3CDTF">2022-07-05T07:27:55Z</dcterms:modified>
</cp:coreProperties>
</file>